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handoutMasterIdLst>
    <p:handoutMasterId r:id="rId44"/>
  </p:handoutMasterIdLst>
  <p:sldIdLst>
    <p:sldId id="260" r:id="rId2"/>
    <p:sldId id="265" r:id="rId3"/>
    <p:sldId id="306" r:id="rId4"/>
    <p:sldId id="316" r:id="rId5"/>
    <p:sldId id="307" r:id="rId6"/>
    <p:sldId id="315" r:id="rId7"/>
    <p:sldId id="344" r:id="rId8"/>
    <p:sldId id="310" r:id="rId9"/>
    <p:sldId id="317" r:id="rId10"/>
    <p:sldId id="321" r:id="rId11"/>
    <p:sldId id="322" r:id="rId12"/>
    <p:sldId id="308" r:id="rId13"/>
    <p:sldId id="311" r:id="rId14"/>
    <p:sldId id="309" r:id="rId15"/>
    <p:sldId id="319" r:id="rId16"/>
    <p:sldId id="328" r:id="rId17"/>
    <p:sldId id="329" r:id="rId18"/>
    <p:sldId id="330" r:id="rId19"/>
    <p:sldId id="331" r:id="rId20"/>
    <p:sldId id="326" r:id="rId21"/>
    <p:sldId id="335" r:id="rId22"/>
    <p:sldId id="323" r:id="rId23"/>
    <p:sldId id="320" r:id="rId24"/>
    <p:sldId id="332" r:id="rId25"/>
    <p:sldId id="333" r:id="rId26"/>
    <p:sldId id="334" r:id="rId27"/>
    <p:sldId id="318" r:id="rId28"/>
    <p:sldId id="325" r:id="rId29"/>
    <p:sldId id="336" r:id="rId30"/>
    <p:sldId id="337" r:id="rId31"/>
    <p:sldId id="312" r:id="rId32"/>
    <p:sldId id="338" r:id="rId33"/>
    <p:sldId id="339" r:id="rId34"/>
    <p:sldId id="340" r:id="rId35"/>
    <p:sldId id="341" r:id="rId36"/>
    <p:sldId id="342" r:id="rId37"/>
    <p:sldId id="343" r:id="rId38"/>
    <p:sldId id="313" r:id="rId39"/>
    <p:sldId id="314" r:id="rId40"/>
    <p:sldId id="305" r:id="rId41"/>
    <p:sldId id="304" r:id="rId4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9933"/>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5" autoAdjust="0"/>
    <p:restoredTop sz="94660" autoAdjust="0"/>
  </p:normalViewPr>
  <p:slideViewPr>
    <p:cSldViewPr>
      <p:cViewPr varScale="1">
        <p:scale>
          <a:sx n="77" d="100"/>
          <a:sy n="77" d="100"/>
        </p:scale>
        <p:origin x="912" y="78"/>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outlineViewPr>
    <p:cViewPr>
      <p:scale>
        <a:sx n="33" d="100"/>
        <a:sy n="33" d="100"/>
      </p:scale>
      <p:origin x="0" y="2910"/>
    </p:cViewPr>
  </p:outlineViewPr>
  <p:notesTextViewPr>
    <p:cViewPr>
      <p:scale>
        <a:sx n="1" d="1"/>
        <a:sy n="1" d="1"/>
      </p:scale>
      <p:origin x="0" y="0"/>
    </p:cViewPr>
  </p:notesTextViewPr>
  <p:notesViewPr>
    <p:cSldViewPr>
      <p:cViewPr varScale="1">
        <p:scale>
          <a:sx n="76" d="100"/>
          <a:sy n="76" d="100"/>
        </p:scale>
        <p:origin x="16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0.12083643580796218"/>
          <c:y val="0.14883173570694971"/>
          <c:w val="0.76161389216792763"/>
          <c:h val="0.72986077827228113"/>
        </c:manualLayout>
      </c:layout>
      <c:barChart>
        <c:barDir val="col"/>
        <c:grouping val="clustered"/>
        <c:varyColors val="0"/>
        <c:ser>
          <c:idx val="0"/>
          <c:order val="0"/>
          <c:tx>
            <c:strRef>
              <c:f>Sheet1!$B$1</c:f>
              <c:strCache>
                <c:ptCount val="1"/>
                <c:pt idx="0">
                  <c:v>Accuracy</c:v>
                </c:pt>
              </c:strCache>
            </c:strRef>
          </c:tx>
          <c:invertIfNegative val="0"/>
          <c:cat>
            <c:strRef>
              <c:f>Sheet1!$A$2:$A$5</c:f>
              <c:strCache>
                <c:ptCount val="3"/>
                <c:pt idx="0">
                  <c:v>K-NN</c:v>
                </c:pt>
                <c:pt idx="1">
                  <c:v>MLP</c:v>
                </c:pt>
                <c:pt idx="2">
                  <c:v>CNN</c:v>
                </c:pt>
              </c:strCache>
            </c:strRef>
          </c:cat>
          <c:val>
            <c:numRef>
              <c:f>Sheet1!$B$2:$B$5</c:f>
              <c:numCache>
                <c:formatCode>General</c:formatCode>
                <c:ptCount val="4"/>
                <c:pt idx="0">
                  <c:v>96.8</c:v>
                </c:pt>
                <c:pt idx="1">
                  <c:v>97.03</c:v>
                </c:pt>
                <c:pt idx="2">
                  <c:v>99.1</c:v>
                </c:pt>
              </c:numCache>
            </c:numRef>
          </c:val>
          <c:extLst>
            <c:ext xmlns:c16="http://schemas.microsoft.com/office/drawing/2014/chart" uri="{C3380CC4-5D6E-409C-BE32-E72D297353CC}">
              <c16:uniqueId val="{00000000-34A1-4A9B-9425-2573EAC53985}"/>
            </c:ext>
          </c:extLst>
        </c:ser>
        <c:dLbls>
          <c:showLegendKey val="0"/>
          <c:showVal val="0"/>
          <c:showCatName val="0"/>
          <c:showSerName val="0"/>
          <c:showPercent val="0"/>
          <c:showBubbleSize val="0"/>
        </c:dLbls>
        <c:gapWidth val="150"/>
        <c:axId val="52714496"/>
        <c:axId val="52753152"/>
      </c:barChart>
      <c:catAx>
        <c:axId val="52714496"/>
        <c:scaling>
          <c:orientation val="minMax"/>
        </c:scaling>
        <c:delete val="0"/>
        <c:axPos val="b"/>
        <c:numFmt formatCode="General" sourceLinked="0"/>
        <c:majorTickMark val="out"/>
        <c:minorTickMark val="none"/>
        <c:tickLblPos val="nextTo"/>
        <c:crossAx val="52753152"/>
        <c:crosses val="autoZero"/>
        <c:auto val="1"/>
        <c:lblAlgn val="ctr"/>
        <c:lblOffset val="100"/>
        <c:noMultiLvlLbl val="0"/>
      </c:catAx>
      <c:valAx>
        <c:axId val="52753152"/>
        <c:scaling>
          <c:orientation val="minMax"/>
        </c:scaling>
        <c:delete val="0"/>
        <c:axPos val="l"/>
        <c:majorGridlines/>
        <c:numFmt formatCode="General" sourceLinked="1"/>
        <c:majorTickMark val="out"/>
        <c:minorTickMark val="none"/>
        <c:tickLblPos val="nextTo"/>
        <c:crossAx val="52714496"/>
        <c:crosses val="autoZero"/>
        <c:crossBetween val="between"/>
      </c:valAx>
    </c:plotArea>
    <c:legend>
      <c:legendPos val="r"/>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pPr/>
              <a:t>4/3/2023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p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pPr/>
              <a:t>4/3/2023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p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rPr lang="en-US"/>
              <a:t>Click to edit Master title style</a:t>
            </a:r>
            <a:endParaRP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410750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1733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88754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2pPr>
              <a:buClr>
                <a:schemeClr val="accent2"/>
              </a:buClr>
              <a:defRPr/>
            </a:lvl2pPr>
            <a:lvl5pPr>
              <a:defRPr/>
            </a:lvl5pPr>
            <a:lvl6pPr>
              <a:buClr>
                <a:schemeClr val="accent2"/>
              </a:buClr>
              <a:defRPr baseline="0"/>
            </a:lvl6pPr>
            <a:lvl7pPr>
              <a:buClr>
                <a:schemeClr val="accent2"/>
              </a:buClr>
              <a:defRPr baseline="0"/>
            </a:lvl7pPr>
            <a:lvl8pPr>
              <a:buClr>
                <a:schemeClr val="accent2"/>
              </a:buClr>
              <a:defRPr baseline="0"/>
            </a:lvl8pPr>
            <a:lvl9pPr>
              <a:buClr>
                <a:schemeClr val="accent2"/>
              </a:buCl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83633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rPr lang="en-US"/>
              <a:t>Click to edit Master title style</a:t>
            </a:r>
            <a:endParaRPr/>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591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rPr lang="en-US"/>
              <a:t>Click to edit Master title style</a:t>
            </a:r>
            <a:endParaRP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3829175-527E-46A3-863C-1BB1F163B849}" type="datetimeFigureOut">
              <a:rPr lang="en-US" smtClean="0"/>
              <a:pPr/>
              <a:t>4/3/2023</a:t>
            </a:fld>
            <a:endParaRPr lang="en-US"/>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8315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83829175-527E-46A3-863C-1BB1F163B849}" type="datetimeFigureOut">
              <a:rPr lang="en-US" smtClean="0"/>
              <a:pPr/>
              <a:t>4/3/2023</a:t>
            </a:fld>
            <a:endParaRPr lang="en-US"/>
          </a:p>
        </p:txBody>
      </p:sp>
      <p:sp>
        <p:nvSpPr>
          <p:cNvPr id="9" name="Slide Number Placeholder 8"/>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8129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83829175-527E-46A3-863C-1BB1F163B849}" type="datetimeFigureOut">
              <a:rPr lang="en-US" smtClean="0"/>
              <a:pPr/>
              <a:t>4/3/2023</a:t>
            </a:fld>
            <a:endParaRPr lang="en-US"/>
          </a:p>
        </p:txBody>
      </p:sp>
      <p:sp>
        <p:nvSpPr>
          <p:cNvPr id="5" name="Slide Number Placeholder 4"/>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2365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83829175-527E-46A3-863C-1BB1F163B849}" type="datetimeFigureOut">
              <a:rPr lang="en-US" smtClean="0"/>
              <a:pPr/>
              <a:t>4/3/2023</a:t>
            </a:fld>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46525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Footer Placeholder 8"/>
          <p:cNvSpPr>
            <a:spLocks noGrp="1"/>
          </p:cNvSpPr>
          <p:nvPr>
            <p:ph type="ftr" sz="quarter" idx="11"/>
          </p:nvPr>
        </p:nvSpPr>
        <p:spPr/>
        <p:txBody>
          <a:bodyPr/>
          <a:lstStyle/>
          <a:p>
            <a:r>
              <a:rPr lang="en-US" dirty="0"/>
              <a:t>Add a footer</a:t>
            </a:r>
          </a:p>
        </p:txBody>
      </p:sp>
      <p:sp>
        <p:nvSpPr>
          <p:cNvPr id="8" name="Date Placeholder 7"/>
          <p:cNvSpPr>
            <a:spLocks noGrp="1"/>
          </p:cNvSpPr>
          <p:nvPr>
            <p:ph type="dt" sz="half" idx="10"/>
          </p:nvPr>
        </p:nvSpPr>
        <p:spPr/>
        <p:txBody>
          <a:bodyPr/>
          <a:lstStyle/>
          <a:p>
            <a:fld id="{83829175-527E-46A3-863C-1BB1F163B849}" type="datetimeFigureOut">
              <a:rPr lang="en-US" smtClean="0"/>
              <a:pPr/>
              <a:t>4/3/2023</a:t>
            </a:fld>
            <a:endParaRPr lang="en-US"/>
          </a:p>
        </p:txBody>
      </p:sp>
      <p:sp>
        <p:nvSpPr>
          <p:cNvPr id="10" name="Slide Number Placeholder 9"/>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91364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a:p>
        </p:txBody>
      </p:sp>
      <p:sp>
        <p:nvSpPr>
          <p:cNvPr id="5" name="Rectangle 4"/>
          <p:cNvSpPr/>
          <p:nvPr/>
        </p:nvSpPr>
        <p:spPr>
          <a:xfrm>
            <a:off x="5103812" y="457200"/>
            <a:ext cx="66294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77385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grpSp>
        <p:nvGrpSpPr>
          <p:cNvPr id="32" name="Group 31"/>
          <p:cNvGrpSpPr/>
          <p:nvPr/>
        </p:nvGrpSpPr>
        <p:grpSpPr>
          <a:xfrm>
            <a:off x="-1" y="0"/>
            <a:ext cx="12188825" cy="6858000"/>
            <a:chOff x="-1" y="0"/>
            <a:chExt cx="12188825" cy="6858000"/>
          </a:xfrm>
        </p:grpSpPr>
        <p:sp>
          <p:nvSpPr>
            <p:cNvPr id="8" name="Rectangle 8"/>
            <p:cNvSpPr>
              <a:spLocks noChangeArrowheads="1"/>
            </p:cNvSpPr>
            <p:nvPr/>
          </p:nvSpPr>
          <p:spPr bwMode="auto">
            <a:xfrm>
              <a:off x="4164514" y="6705600"/>
              <a:ext cx="8024310" cy="152400"/>
            </a:xfrm>
            <a:prstGeom prst="rect">
              <a:avLst/>
            </a:prstGeom>
            <a:gradFill rotWithShape="0">
              <a:gsLst>
                <a:gs pos="0">
                  <a:schemeClr val="accent5">
                    <a:lumMod val="20000"/>
                    <a:lumOff val="80000"/>
                  </a:schemeClr>
                </a:gs>
                <a:gs pos="100000">
                  <a:schemeClr val="accent5">
                    <a:lumMod val="75000"/>
                  </a:schemeClr>
                </a:gs>
              </a:gsLst>
              <a:lin ang="0" scaled="1"/>
            </a:gradFill>
            <a:ln w="9525">
              <a:solidFill>
                <a:schemeClr val="tx1"/>
              </a:solidFill>
              <a:miter lim="800000"/>
              <a:headEnd/>
              <a:tailEnd/>
            </a:ln>
            <a:effectLst/>
            <a:extLst/>
          </p:spPr>
          <p:txBody>
            <a:bodyPr wrap="none" anchor="ctr"/>
            <a:lstStyle/>
            <a:p>
              <a:pPr algn="ctr"/>
              <a:endParaRPr kumimoji="1" lang="en-US" sz="2400">
                <a:latin typeface="굴림" pitchFamily="50" charset="-127"/>
              </a:endParaRPr>
            </a:p>
          </p:txBody>
        </p:sp>
        <p:sp>
          <p:nvSpPr>
            <p:cNvPr id="9" name="Rectangle 9"/>
            <p:cNvSpPr>
              <a:spLocks noChangeArrowheads="1"/>
            </p:cNvSpPr>
            <p:nvPr/>
          </p:nvSpPr>
          <p:spPr bwMode="auto">
            <a:xfrm>
              <a:off x="11680956" y="1981200"/>
              <a:ext cx="507868" cy="4267200"/>
            </a:xfrm>
            <a:prstGeom prst="rect">
              <a:avLst/>
            </a:prstGeom>
            <a:gradFill rotWithShape="0">
              <a:gsLst>
                <a:gs pos="0">
                  <a:schemeClr val="tx2">
                    <a:lumMod val="20000"/>
                    <a:lumOff val="80000"/>
                  </a:schemeClr>
                </a:gs>
                <a:gs pos="100000">
                  <a:schemeClr val="tx2">
                    <a:lumMod val="60000"/>
                    <a:lumOff val="40000"/>
                  </a:schemeClr>
                </a:gs>
              </a:gsLst>
              <a:lin ang="5400000" scaled="1"/>
            </a:gradFill>
            <a:ln w="9525">
              <a:solidFill>
                <a:schemeClr val="tx1"/>
              </a:solidFill>
              <a:miter lim="800000"/>
              <a:headEnd/>
              <a:tailEnd/>
            </a:ln>
            <a:effectLst/>
            <a:extLst/>
          </p:spPr>
          <p:txBody>
            <a:bodyPr wrap="none" anchor="ctr"/>
            <a:lstStyle/>
            <a:p>
              <a:pPr algn="ctr"/>
              <a:endParaRPr kumimoji="1" lang="en-US" sz="2400">
                <a:latin typeface="굴림" pitchFamily="50" charset="-127"/>
              </a:endParaRPr>
            </a:p>
          </p:txBody>
        </p:sp>
        <p:sp>
          <p:nvSpPr>
            <p:cNvPr id="10" name="Rectangle 10"/>
            <p:cNvSpPr>
              <a:spLocks noChangeArrowheads="1"/>
            </p:cNvSpPr>
            <p:nvPr/>
          </p:nvSpPr>
          <p:spPr bwMode="auto">
            <a:xfrm>
              <a:off x="-1" y="5257800"/>
              <a:ext cx="609441" cy="1524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굴림" pitchFamily="50" charset="-127"/>
              </a:endParaRPr>
            </a:p>
          </p:txBody>
        </p:sp>
        <p:sp>
          <p:nvSpPr>
            <p:cNvPr id="11" name="Rectangle 11"/>
            <p:cNvSpPr>
              <a:spLocks noChangeArrowheads="1"/>
            </p:cNvSpPr>
            <p:nvPr/>
          </p:nvSpPr>
          <p:spPr bwMode="auto">
            <a:xfrm>
              <a:off x="-1" y="5410200"/>
              <a:ext cx="609441" cy="14478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굴림" pitchFamily="50" charset="-127"/>
              </a:endParaRPr>
            </a:p>
          </p:txBody>
        </p:sp>
        <p:sp>
          <p:nvSpPr>
            <p:cNvPr id="12" name="Rectangle 12"/>
            <p:cNvSpPr>
              <a:spLocks noChangeArrowheads="1"/>
            </p:cNvSpPr>
            <p:nvPr/>
          </p:nvSpPr>
          <p:spPr bwMode="auto">
            <a:xfrm>
              <a:off x="11680956" y="0"/>
              <a:ext cx="507868" cy="1981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굴림" pitchFamily="50" charset="-127"/>
              </a:endParaRPr>
            </a:p>
          </p:txBody>
        </p:sp>
        <p:sp>
          <p:nvSpPr>
            <p:cNvPr id="13" name="Rectangle 13"/>
            <p:cNvSpPr>
              <a:spLocks noChangeArrowheads="1"/>
            </p:cNvSpPr>
            <p:nvPr/>
          </p:nvSpPr>
          <p:spPr bwMode="auto">
            <a:xfrm>
              <a:off x="7618015" y="0"/>
              <a:ext cx="4062942" cy="304800"/>
            </a:xfrm>
            <a:prstGeom prst="rect">
              <a:avLst/>
            </a:prstGeom>
            <a:solidFill>
              <a:schemeClr val="accent1"/>
            </a:solidFill>
            <a:ln w="9525">
              <a:solidFill>
                <a:schemeClr val="accent3"/>
              </a:solidFill>
              <a:miter lim="800000"/>
              <a:headEnd/>
              <a:tailEnd/>
            </a:ln>
            <a:effectLst/>
            <a:extLst/>
          </p:spPr>
          <p:txBody>
            <a:bodyPr wrap="none" anchor="ctr"/>
            <a:lstStyle/>
            <a:p>
              <a:pPr algn="ctr"/>
              <a:endParaRPr kumimoji="1" lang="en-US" sz="2400">
                <a:latin typeface="굴림" pitchFamily="50" charset="-127"/>
              </a:endParaRPr>
            </a:p>
          </p:txBody>
        </p:sp>
        <p:sp>
          <p:nvSpPr>
            <p:cNvPr id="14" name="Rectangle 14"/>
            <p:cNvSpPr>
              <a:spLocks noChangeArrowheads="1"/>
            </p:cNvSpPr>
            <p:nvPr/>
          </p:nvSpPr>
          <p:spPr bwMode="auto">
            <a:xfrm>
              <a:off x="609440" y="304800"/>
              <a:ext cx="711015" cy="762000"/>
            </a:xfrm>
            <a:prstGeom prst="rect">
              <a:avLst/>
            </a:prstGeom>
            <a:solidFill>
              <a:schemeClr val="bg2">
                <a:lumMod val="50000"/>
                <a:alpha val="50000"/>
              </a:schemeClr>
            </a:solidFill>
            <a:ln w="9525">
              <a:solidFill>
                <a:schemeClr val="tx1"/>
              </a:solidFill>
              <a:miter lim="800000"/>
              <a:headEnd/>
              <a:tailEnd/>
            </a:ln>
            <a:effectLst/>
            <a:extLst/>
          </p:spPr>
          <p:txBody>
            <a:bodyPr wrap="none" anchor="ctr"/>
            <a:lstStyle/>
            <a:p>
              <a:pPr algn="ctr"/>
              <a:endParaRPr kumimoji="1" lang="en-US" sz="2400">
                <a:latin typeface="굴림" pitchFamily="50" charset="-127"/>
              </a:endParaRPr>
            </a:p>
          </p:txBody>
        </p:sp>
        <p:sp>
          <p:nvSpPr>
            <p:cNvPr id="15" name="Rectangle 15"/>
            <p:cNvSpPr>
              <a:spLocks noChangeArrowheads="1"/>
            </p:cNvSpPr>
            <p:nvPr/>
          </p:nvSpPr>
          <p:spPr bwMode="auto">
            <a:xfrm>
              <a:off x="-1" y="1066800"/>
              <a:ext cx="609441" cy="4191000"/>
            </a:xfrm>
            <a:prstGeom prst="rect">
              <a:avLst/>
            </a:prstGeom>
            <a:gradFill rotWithShape="0">
              <a:gsLst>
                <a:gs pos="0">
                  <a:schemeClr val="bg2">
                    <a:lumMod val="50000"/>
                  </a:schemeClr>
                </a:gs>
                <a:gs pos="100000">
                  <a:schemeClr val="bg1"/>
                </a:gs>
              </a:gsLst>
              <a:lin ang="5400000" scaled="1"/>
            </a:gradFill>
            <a:ln w="9525">
              <a:solidFill>
                <a:schemeClr val="tx1"/>
              </a:solidFill>
              <a:miter lim="800000"/>
              <a:headEnd/>
              <a:tailEnd/>
            </a:ln>
            <a:effectLst/>
            <a:extLst/>
          </p:spPr>
          <p:txBody>
            <a:bodyPr wrap="none" anchor="ctr"/>
            <a:lstStyle/>
            <a:p>
              <a:pPr algn="ctr"/>
              <a:endParaRPr kumimoji="1" lang="en-US" sz="2400">
                <a:latin typeface="굴림" pitchFamily="50" charset="-127"/>
              </a:endParaRPr>
            </a:p>
          </p:txBody>
        </p:sp>
        <p:sp>
          <p:nvSpPr>
            <p:cNvPr id="16" name="Rectangle 16"/>
            <p:cNvSpPr>
              <a:spLocks noChangeArrowheads="1"/>
            </p:cNvSpPr>
            <p:nvPr/>
          </p:nvSpPr>
          <p:spPr bwMode="auto">
            <a:xfrm>
              <a:off x="-1" y="304800"/>
              <a:ext cx="609441" cy="762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굴림" pitchFamily="50" charset="-127"/>
              </a:endParaRPr>
            </a:p>
          </p:txBody>
        </p:sp>
        <p:sp>
          <p:nvSpPr>
            <p:cNvPr id="17" name="Rectangle 17"/>
            <p:cNvSpPr>
              <a:spLocks noChangeArrowheads="1"/>
            </p:cNvSpPr>
            <p:nvPr/>
          </p:nvSpPr>
          <p:spPr bwMode="auto">
            <a:xfrm>
              <a:off x="-1" y="0"/>
              <a:ext cx="1320456" cy="304800"/>
            </a:xfrm>
            <a:prstGeom prst="rect">
              <a:avLst/>
            </a:prstGeom>
            <a:solidFill>
              <a:schemeClr val="accent1"/>
            </a:solidFill>
            <a:ln w="19050">
              <a:solidFill>
                <a:schemeClr val="accent1"/>
              </a:solidFill>
              <a:miter lim="800000"/>
              <a:headEnd/>
              <a:tailEnd/>
            </a:ln>
            <a:effectLst/>
            <a:extLst/>
          </p:spPr>
          <p:txBody>
            <a:bodyPr wrap="none" anchor="ctr"/>
            <a:lstStyle/>
            <a:p>
              <a:pPr algn="ctr"/>
              <a:endParaRPr kumimoji="1" lang="en-US" sz="2400">
                <a:latin typeface="굴림" pitchFamily="50" charset="-127"/>
              </a:endParaRPr>
            </a:p>
          </p:txBody>
        </p:sp>
        <p:sp>
          <p:nvSpPr>
            <p:cNvPr id="18" name="Rectangle 18"/>
            <p:cNvSpPr>
              <a:spLocks noChangeArrowheads="1"/>
            </p:cNvSpPr>
            <p:nvPr/>
          </p:nvSpPr>
          <p:spPr bwMode="auto">
            <a:xfrm>
              <a:off x="1320455" y="0"/>
              <a:ext cx="6297560" cy="304800"/>
            </a:xfrm>
            <a:prstGeom prst="rect">
              <a:avLst/>
            </a:prstGeom>
            <a:solidFill>
              <a:schemeClr val="bg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sz="2400">
                <a:latin typeface="굴림" pitchFamily="50" charset="-127"/>
              </a:endParaRPr>
            </a:p>
          </p:txBody>
        </p:sp>
        <p:sp>
          <p:nvSpPr>
            <p:cNvPr id="19" name="Line 19"/>
            <p:cNvSpPr>
              <a:spLocks noChangeShapeType="1"/>
            </p:cNvSpPr>
            <p:nvPr/>
          </p:nvSpPr>
          <p:spPr bwMode="auto">
            <a:xfrm flipV="1">
              <a:off x="609440" y="304800"/>
              <a:ext cx="0" cy="6553200"/>
            </a:xfrm>
            <a:prstGeom prst="line">
              <a:avLst/>
            </a:prstGeom>
            <a:noFill/>
            <a:ln w="762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20"/>
            <p:cNvSpPr>
              <a:spLocks noChangeShapeType="1"/>
            </p:cNvSpPr>
            <p:nvPr/>
          </p:nvSpPr>
          <p:spPr bwMode="auto">
            <a:xfrm>
              <a:off x="609440" y="6705600"/>
              <a:ext cx="11579384" cy="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1"/>
            <p:cNvSpPr>
              <a:spLocks noChangeShapeType="1"/>
            </p:cNvSpPr>
            <p:nvPr/>
          </p:nvSpPr>
          <p:spPr bwMode="auto">
            <a:xfrm flipV="1">
              <a:off x="11680956" y="0"/>
              <a:ext cx="0" cy="6705600"/>
            </a:xfrm>
            <a:prstGeom prst="line">
              <a:avLst/>
            </a:prstGeom>
            <a:noFill/>
            <a:ln w="571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2"/>
            <p:cNvSpPr>
              <a:spLocks noChangeShapeType="1"/>
            </p:cNvSpPr>
            <p:nvPr/>
          </p:nvSpPr>
          <p:spPr bwMode="auto">
            <a:xfrm>
              <a:off x="-1" y="304800"/>
              <a:ext cx="12188825"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3"/>
            <p:cNvSpPr>
              <a:spLocks noChangeShapeType="1"/>
            </p:cNvSpPr>
            <p:nvPr/>
          </p:nvSpPr>
          <p:spPr bwMode="auto">
            <a:xfrm flipH="1">
              <a:off x="7618015" y="457200"/>
              <a:ext cx="4570809" cy="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24"/>
            <p:cNvSpPr>
              <a:spLocks noChangeShapeType="1"/>
            </p:cNvSpPr>
            <p:nvPr/>
          </p:nvSpPr>
          <p:spPr bwMode="auto">
            <a:xfrm flipV="1">
              <a:off x="7618015" y="0"/>
              <a:ext cx="0" cy="45720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5"/>
            <p:cNvSpPr>
              <a:spLocks noChangeShapeType="1"/>
            </p:cNvSpPr>
            <p:nvPr/>
          </p:nvSpPr>
          <p:spPr bwMode="auto">
            <a:xfrm>
              <a:off x="11680956" y="1981200"/>
              <a:ext cx="5078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6"/>
            <p:cNvSpPr>
              <a:spLocks noChangeShapeType="1"/>
            </p:cNvSpPr>
            <p:nvPr/>
          </p:nvSpPr>
          <p:spPr bwMode="auto">
            <a:xfrm>
              <a:off x="1320455" y="0"/>
              <a:ext cx="0" cy="106680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7"/>
            <p:cNvSpPr>
              <a:spLocks noChangeShapeType="1"/>
            </p:cNvSpPr>
            <p:nvPr/>
          </p:nvSpPr>
          <p:spPr bwMode="auto">
            <a:xfrm flipH="1">
              <a:off x="-1" y="1066800"/>
              <a:ext cx="1320456" cy="0"/>
            </a:xfrm>
            <a:prstGeom prst="line">
              <a:avLst/>
            </a:prstGeom>
            <a:noFill/>
            <a:ln w="2857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0"/>
            <p:cNvSpPr>
              <a:spLocks noChangeShapeType="1"/>
            </p:cNvSpPr>
            <p:nvPr/>
          </p:nvSpPr>
          <p:spPr bwMode="auto">
            <a:xfrm flipH="1">
              <a:off x="-1" y="5257800"/>
              <a:ext cx="609441" cy="0"/>
            </a:xfrm>
            <a:prstGeom prst="line">
              <a:avLst/>
            </a:prstGeom>
            <a:noFill/>
            <a:ln w="2857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1"/>
            <p:cNvSpPr>
              <a:spLocks noChangeShapeType="1"/>
            </p:cNvSpPr>
            <p:nvPr/>
          </p:nvSpPr>
          <p:spPr bwMode="auto">
            <a:xfrm flipH="1">
              <a:off x="-1" y="5410200"/>
              <a:ext cx="609441"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4/3/2023</a:t>
            </a:fld>
            <a:endParaRPr lang="en-US"/>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7745226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2"/>
        </a:buClr>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Clr>
          <a:schemeClr val="accent2"/>
        </a:buClr>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Clr>
          <a:schemeClr val="accent2"/>
        </a:buClr>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Clr>
          <a:schemeClr val="accent2"/>
        </a:buClr>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Clr>
          <a:schemeClr val="accent2"/>
        </a:buClr>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pPr algn="ctr"/>
            <a:r>
              <a:rPr lang="en-US" dirty="0" smtClean="0">
                <a:latin typeface="Arial" pitchFamily="34" charset="0"/>
                <a:cs typeface="Arial" pitchFamily="34" charset="0"/>
              </a:rPr>
              <a:t>Handwritten Character Recognition using Machine Learning</a:t>
            </a:r>
            <a:br>
              <a:rPr lang="en-US" dirty="0" smtClean="0">
                <a:latin typeface="Arial" pitchFamily="34" charset="0"/>
                <a:cs typeface="Arial" pitchFamily="34" charset="0"/>
              </a:rPr>
            </a:br>
            <a:r>
              <a:rPr lang="en-US" dirty="0" smtClean="0">
                <a:latin typeface="Arial" pitchFamily="34" charset="0"/>
                <a:cs typeface="Arial" pitchFamily="34" charset="0"/>
              </a:rPr>
              <a:t>(CNN algorithm)</a:t>
            </a:r>
            <a:endParaRPr lang="en-US" dirty="0">
              <a:latin typeface="Arial" pitchFamily="34" charset="0"/>
              <a:cs typeface="Arial" pitchFamily="34" charset="0"/>
            </a:endParaRPr>
          </a:p>
        </p:txBody>
      </p:sp>
      <p:sp>
        <p:nvSpPr>
          <p:cNvPr id="14" name="Content Placeholder 13"/>
          <p:cNvSpPr>
            <a:spLocks noGrp="1"/>
          </p:cNvSpPr>
          <p:nvPr>
            <p:ph idx="1"/>
          </p:nvPr>
        </p:nvSpPr>
        <p:spPr>
          <a:xfrm>
            <a:off x="1446212" y="1828800"/>
            <a:ext cx="9601200" cy="4191000"/>
          </a:xfrm>
        </p:spPr>
        <p:txBody>
          <a:bodyPr>
            <a:normAutofit/>
          </a:bodyPr>
          <a:lstStyle/>
          <a:p>
            <a:pPr marL="0" lvl="0" indent="0" algn="ctr">
              <a:buNone/>
            </a:pPr>
            <a:r>
              <a:rPr lang="en-US" sz="3600" dirty="0">
                <a:latin typeface="Arial" pitchFamily="34" charset="0"/>
                <a:cs typeface="Arial" pitchFamily="34" charset="0"/>
              </a:rPr>
              <a:t>Department of </a:t>
            </a:r>
            <a:r>
              <a:rPr lang="en-US" sz="3600" dirty="0" smtClean="0">
                <a:latin typeface="Arial" pitchFamily="34" charset="0"/>
                <a:cs typeface="Arial" pitchFamily="34" charset="0"/>
              </a:rPr>
              <a:t>Artificial Intelligence</a:t>
            </a:r>
            <a:endParaRPr lang="en-US" sz="3600" dirty="0">
              <a:latin typeface="Arial" pitchFamily="34" charset="0"/>
              <a:cs typeface="Arial" pitchFamily="34" charset="0"/>
            </a:endParaRPr>
          </a:p>
          <a:p>
            <a:pPr marL="0" lvl="0" indent="0" algn="ctr">
              <a:buNone/>
            </a:pPr>
            <a:r>
              <a:rPr lang="en-US" dirty="0" smtClean="0">
                <a:latin typeface="Arial" pitchFamily="34" charset="0"/>
                <a:cs typeface="Arial" pitchFamily="34" charset="0"/>
              </a:rPr>
              <a:t>Supervisor:  </a:t>
            </a:r>
            <a:r>
              <a:rPr lang="en-US" dirty="0" err="1" smtClean="0">
                <a:latin typeface="Arial" pitchFamily="34" charset="0"/>
                <a:cs typeface="Arial" pitchFamily="34" charset="0"/>
              </a:rPr>
              <a:t>Mr.Vikas</a:t>
            </a:r>
            <a:r>
              <a:rPr lang="en-US" dirty="0" smtClean="0">
                <a:latin typeface="Arial" pitchFamily="34" charset="0"/>
                <a:cs typeface="Arial" pitchFamily="34" charset="0"/>
              </a:rPr>
              <a:t> </a:t>
            </a:r>
            <a:r>
              <a:rPr lang="en-US" dirty="0" err="1" smtClean="0">
                <a:latin typeface="Arial" pitchFamily="34" charset="0"/>
                <a:cs typeface="Arial" pitchFamily="34" charset="0"/>
              </a:rPr>
              <a:t>Tripathi</a:t>
            </a:r>
            <a:r>
              <a:rPr lang="en-US" dirty="0">
                <a:latin typeface="Arial" pitchFamily="34" charset="0"/>
                <a:cs typeface="Arial" pitchFamily="34" charset="0"/>
              </a:rPr>
              <a:t>,</a:t>
            </a:r>
            <a:r>
              <a:rPr lang="en-US" dirty="0" smtClean="0">
                <a:latin typeface="Arial" pitchFamily="34" charset="0"/>
                <a:cs typeface="Arial" pitchFamily="34" charset="0"/>
              </a:rPr>
              <a:t> </a:t>
            </a:r>
            <a:r>
              <a:rPr lang="en-US" dirty="0" err="1" smtClean="0">
                <a:latin typeface="Arial" pitchFamily="34" charset="0"/>
                <a:cs typeface="Arial" pitchFamily="34" charset="0"/>
              </a:rPr>
              <a:t>Ms</a:t>
            </a:r>
            <a:r>
              <a:rPr lang="en-US" dirty="0" smtClean="0">
                <a:latin typeface="Arial" pitchFamily="34" charset="0"/>
                <a:cs typeface="Arial" pitchFamily="34" charset="0"/>
              </a:rPr>
              <a:t> </a:t>
            </a:r>
            <a:r>
              <a:rPr lang="en-US" dirty="0" err="1" smtClean="0">
                <a:latin typeface="Arial" pitchFamily="34" charset="0"/>
                <a:cs typeface="Arial" pitchFamily="34" charset="0"/>
              </a:rPr>
              <a:t>Divya</a:t>
            </a:r>
            <a:r>
              <a:rPr lang="en-US" dirty="0" smtClean="0">
                <a:latin typeface="Arial" pitchFamily="34" charset="0"/>
                <a:cs typeface="Arial" pitchFamily="34" charset="0"/>
              </a:rPr>
              <a:t> Raj</a:t>
            </a:r>
            <a:endParaRPr lang="en-US" b="1" dirty="0" smtClean="0">
              <a:solidFill>
                <a:schemeClr val="accent1">
                  <a:lumMod val="75000"/>
                </a:schemeClr>
              </a:solidFill>
              <a:latin typeface="Arial" pitchFamily="34" charset="0"/>
              <a:cs typeface="Arial" pitchFamily="34" charset="0"/>
            </a:endParaRPr>
          </a:p>
          <a:p>
            <a:pPr marL="0" lvl="0" indent="0" algn="ctr">
              <a:buNone/>
            </a:pPr>
            <a:r>
              <a:rPr lang="en-US" b="1" dirty="0" smtClean="0">
                <a:solidFill>
                  <a:schemeClr val="accent1">
                    <a:lumMod val="75000"/>
                  </a:schemeClr>
                </a:solidFill>
                <a:latin typeface="Arial" pitchFamily="34" charset="0"/>
                <a:cs typeface="Arial" pitchFamily="34" charset="0"/>
              </a:rPr>
              <a:t> </a:t>
            </a:r>
            <a:endParaRPr lang="en-US" dirty="0">
              <a:latin typeface="Arial" pitchFamily="34" charset="0"/>
              <a:cs typeface="Arial" pitchFamily="34" charset="0"/>
            </a:endParaRPr>
          </a:p>
          <a:p>
            <a:pPr marL="0" lvl="0" indent="0" algn="ctr">
              <a:buNone/>
            </a:pPr>
            <a:endParaRPr lang="en-US" dirty="0">
              <a:latin typeface="Times New Roman" panose="02020603050405020304" pitchFamily="18" charset="0"/>
              <a:cs typeface="Times New Roman" panose="02020603050405020304" pitchFamily="18" charset="0"/>
            </a:endParaRPr>
          </a:p>
          <a:p>
            <a:pPr marL="0" lvl="0" indent="0" algn="ctr">
              <a:buNone/>
            </a:pPr>
            <a:r>
              <a:rPr lang="en-US" dirty="0" smtClean="0"/>
              <a:t>Group Members</a:t>
            </a:r>
            <a:endParaRPr lang="en-US" dirty="0"/>
          </a:p>
          <a:p>
            <a:pPr marL="0" lvl="0" indent="0" algn="ctr">
              <a:buNone/>
            </a:pPr>
            <a:endParaRPr lang="en-US" dirty="0"/>
          </a:p>
          <a:p>
            <a:pPr marL="0" lvl="0" indent="0" algn="ctr">
              <a:buNone/>
            </a:pPr>
            <a:endParaRPr lang="en-US" dirty="0"/>
          </a:p>
          <a:p>
            <a:pPr marL="0" lvl="0" indent="0" algn="ctr">
              <a:buNone/>
            </a:pPr>
            <a:endParaRPr lang="en-US" dirty="0"/>
          </a:p>
          <a:p>
            <a:pPr marL="0" lvl="0" indent="0" algn="ctr">
              <a:buNone/>
            </a:pPr>
            <a:endParaRPr lang="en-US" dirty="0"/>
          </a:p>
        </p:txBody>
      </p:sp>
      <p:graphicFrame>
        <p:nvGraphicFramePr>
          <p:cNvPr id="6" name="Table 5">
            <a:extLst>
              <a:ext uri="{FF2B5EF4-FFF2-40B4-BE49-F238E27FC236}">
                <a16:creationId xmlns:a16="http://schemas.microsoft.com/office/drawing/2014/main" id="{B8D35DFE-0D21-4638-83BD-6EE30128DF90}"/>
              </a:ext>
            </a:extLst>
          </p:cNvPr>
          <p:cNvGraphicFramePr>
            <a:graphicFrameLocks noGrp="1"/>
          </p:cNvGraphicFramePr>
          <p:nvPr>
            <p:extLst>
              <p:ext uri="{D42A27DB-BD31-4B8C-83A1-F6EECF244321}">
                <p14:modId xmlns:p14="http://schemas.microsoft.com/office/powerpoint/2010/main" val="1993681012"/>
              </p:ext>
            </p:extLst>
          </p:nvPr>
        </p:nvGraphicFramePr>
        <p:xfrm>
          <a:off x="2494012" y="4386252"/>
          <a:ext cx="8101544" cy="1263978"/>
        </p:xfrm>
        <a:graphic>
          <a:graphicData uri="http://schemas.openxmlformats.org/drawingml/2006/table">
            <a:tbl>
              <a:tblPr firstRow="1" bandRow="1">
                <a:tableStyleId>{5C22544A-7EE6-4342-B048-85BDC9FD1C3A}</a:tableStyleId>
              </a:tblPr>
              <a:tblGrid>
                <a:gridCol w="2286001">
                  <a:extLst>
                    <a:ext uri="{9D8B030D-6E8A-4147-A177-3AD203B41FA5}">
                      <a16:colId xmlns:a16="http://schemas.microsoft.com/office/drawing/2014/main" val="1489308670"/>
                    </a:ext>
                  </a:extLst>
                </a:gridCol>
                <a:gridCol w="1676399">
                  <a:extLst>
                    <a:ext uri="{9D8B030D-6E8A-4147-A177-3AD203B41FA5}">
                      <a16:colId xmlns:a16="http://schemas.microsoft.com/office/drawing/2014/main" val="3062725700"/>
                    </a:ext>
                  </a:extLst>
                </a:gridCol>
                <a:gridCol w="4139144">
                  <a:extLst>
                    <a:ext uri="{9D8B030D-6E8A-4147-A177-3AD203B41FA5}">
                      <a16:colId xmlns:a16="http://schemas.microsoft.com/office/drawing/2014/main" val="985814749"/>
                    </a:ext>
                  </a:extLst>
                </a:gridCol>
              </a:tblGrid>
              <a:tr h="376248">
                <a:tc>
                  <a:txBody>
                    <a:bodyPr/>
                    <a:lstStyle/>
                    <a:p>
                      <a:pPr algn="ctr"/>
                      <a:r>
                        <a:rPr lang="en-US" sz="1400" dirty="0">
                          <a:latin typeface="Arial" pitchFamily="34" charset="0"/>
                          <a:cs typeface="Arial" pitchFamily="34" charset="0"/>
                        </a:rPr>
                        <a:t>Name of Member</a:t>
                      </a:r>
                    </a:p>
                  </a:txBody>
                  <a:tcPr/>
                </a:tc>
                <a:tc>
                  <a:txBody>
                    <a:bodyPr/>
                    <a:lstStyle/>
                    <a:p>
                      <a:pPr algn="ctr"/>
                      <a:r>
                        <a:rPr lang="en-US" sz="1400" dirty="0">
                          <a:latin typeface="Arial" pitchFamily="34" charset="0"/>
                          <a:cs typeface="Arial" pitchFamily="34" charset="0"/>
                        </a:rPr>
                        <a:t>Roll Number</a:t>
                      </a:r>
                    </a:p>
                  </a:txBody>
                  <a:tcPr/>
                </a:tc>
                <a:tc>
                  <a:txBody>
                    <a:bodyPr/>
                    <a:lstStyle/>
                    <a:p>
                      <a:pPr algn="ctr"/>
                      <a:r>
                        <a:rPr lang="en-US" sz="1400" dirty="0" smtClean="0">
                          <a:latin typeface="Arial" pitchFamily="34" charset="0"/>
                          <a:cs typeface="Arial" pitchFamily="34" charset="0"/>
                        </a:rPr>
                        <a:t>Role</a:t>
                      </a:r>
                      <a:endParaRPr lang="en-US" sz="1400" dirty="0">
                        <a:latin typeface="Arial" pitchFamily="34" charset="0"/>
                        <a:cs typeface="Arial" pitchFamily="34" charset="0"/>
                      </a:endParaRPr>
                    </a:p>
                  </a:txBody>
                  <a:tcPr/>
                </a:tc>
                <a:extLst>
                  <a:ext uri="{0D108BD9-81ED-4DB2-BD59-A6C34878D82A}">
                    <a16:rowId xmlns:a16="http://schemas.microsoft.com/office/drawing/2014/main" val="1548739875"/>
                  </a:ext>
                </a:extLst>
              </a:tr>
              <a:tr h="369570">
                <a:tc>
                  <a:txBody>
                    <a:bodyPr/>
                    <a:lstStyle/>
                    <a:p>
                      <a:pPr algn="ctr"/>
                      <a:r>
                        <a:rPr lang="en-US" sz="1400" dirty="0" err="1" smtClean="0">
                          <a:latin typeface="Arial" pitchFamily="34" charset="0"/>
                          <a:cs typeface="Arial" pitchFamily="34" charset="0"/>
                        </a:rPr>
                        <a:t>Rakshit</a:t>
                      </a:r>
                      <a:r>
                        <a:rPr lang="en-US" sz="1400" baseline="0" dirty="0" smtClean="0">
                          <a:latin typeface="Arial" pitchFamily="34" charset="0"/>
                          <a:cs typeface="Arial" pitchFamily="34" charset="0"/>
                        </a:rPr>
                        <a:t> </a:t>
                      </a:r>
                      <a:r>
                        <a:rPr lang="en-US" sz="1400" baseline="0" dirty="0" err="1" smtClean="0">
                          <a:latin typeface="Arial" pitchFamily="34" charset="0"/>
                          <a:cs typeface="Arial" pitchFamily="34" charset="0"/>
                        </a:rPr>
                        <a:t>Sangal</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2001331520085</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Validation and Verification</a:t>
                      </a:r>
                    </a:p>
                    <a:p>
                      <a:pPr algn="ctr"/>
                      <a:endParaRPr lang="en-US" sz="1400" dirty="0">
                        <a:latin typeface="Arial" pitchFamily="34" charset="0"/>
                        <a:cs typeface="Arial" pitchFamily="34" charset="0"/>
                      </a:endParaRPr>
                    </a:p>
                  </a:txBody>
                  <a:tcPr/>
                </a:tc>
                <a:extLst>
                  <a:ext uri="{0D108BD9-81ED-4DB2-BD59-A6C34878D82A}">
                    <a16:rowId xmlns:a16="http://schemas.microsoft.com/office/drawing/2014/main" val="1774639081"/>
                  </a:ext>
                </a:extLst>
              </a:tr>
              <a:tr h="369570">
                <a:tc>
                  <a:txBody>
                    <a:bodyPr/>
                    <a:lstStyle/>
                    <a:p>
                      <a:pPr algn="ctr"/>
                      <a:r>
                        <a:rPr lang="en-US" sz="1400" dirty="0" err="1" smtClean="0">
                          <a:latin typeface="Arial" pitchFamily="34" charset="0"/>
                          <a:cs typeface="Arial" pitchFamily="34" charset="0"/>
                        </a:rPr>
                        <a:t>Prerna</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Dobriyal</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2001331520084</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Dataset Preparation</a:t>
                      </a:r>
                      <a:endParaRPr lang="en-US" sz="1400" dirty="0">
                        <a:latin typeface="Arial" pitchFamily="34" charset="0"/>
                        <a:cs typeface="Arial" pitchFamily="34" charset="0"/>
                      </a:endParaRPr>
                    </a:p>
                  </a:txBody>
                  <a:tcPr/>
                </a:tc>
                <a:extLst>
                  <a:ext uri="{0D108BD9-81ED-4DB2-BD59-A6C34878D82A}">
                    <a16:rowId xmlns:a16="http://schemas.microsoft.com/office/drawing/2014/main" val="3233880534"/>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16" y="2880355"/>
            <a:ext cx="2154141" cy="1136327"/>
          </a:xfrm>
          <a:prstGeom prst="rect">
            <a:avLst/>
          </a:prstGeom>
        </p:spPr>
      </p:pic>
    </p:spTree>
    <p:extLst>
      <p:ext uri="{BB962C8B-B14F-4D97-AF65-F5344CB8AC3E}">
        <p14:creationId xmlns:p14="http://schemas.microsoft.com/office/powerpoint/2010/main" val="6859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Architecture of CNN:</a:t>
            </a:r>
            <a:endParaRPr lang="en-US" dirty="0"/>
          </a:p>
        </p:txBody>
      </p:sp>
      <p:pic>
        <p:nvPicPr>
          <p:cNvPr id="4" name="Content Placeholder 3" descr="C:\Users\Mr\Desktop\1_XbuW8WuRrAY5pC4t-9DZAQ.jpeg"/>
          <p:cNvPicPr>
            <a:picLocks noGrp="1"/>
          </p:cNvPicPr>
          <p:nvPr>
            <p:ph idx="1"/>
          </p:nvPr>
        </p:nvPicPr>
        <p:blipFill>
          <a:blip r:embed="rId2"/>
          <a:stretch>
            <a:fillRect/>
          </a:stretch>
        </p:blipFill>
        <p:spPr bwMode="auto">
          <a:xfrm>
            <a:off x="1308066" y="2260297"/>
            <a:ext cx="9601200" cy="324040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9504" y="1357298"/>
            <a:ext cx="9715568" cy="4357718"/>
          </a:xfrm>
        </p:spPr>
        <p:txBody>
          <a:bodyPr/>
          <a:lstStyle/>
          <a:p>
            <a:pPr>
              <a:buNone/>
            </a:pPr>
            <a:r>
              <a:rPr lang="en-US" sz="1600" b="1" dirty="0" smtClean="0">
                <a:latin typeface="Arial" pitchFamily="34" charset="0"/>
                <a:cs typeface="Arial" pitchFamily="34" charset="0"/>
              </a:rPr>
              <a:t>How it works: </a:t>
            </a:r>
            <a:endParaRPr lang="en-US" sz="1600" dirty="0" smtClean="0">
              <a:latin typeface="Arial" pitchFamily="34" charset="0"/>
              <a:cs typeface="Arial" pitchFamily="34" charset="0"/>
            </a:endParaRPr>
          </a:p>
          <a:p>
            <a:pPr lvl="0" algn="just"/>
            <a:r>
              <a:rPr lang="en-US" sz="1600" dirty="0" smtClean="0">
                <a:latin typeface="Arial" pitchFamily="34" charset="0"/>
                <a:cs typeface="Arial" pitchFamily="34" charset="0"/>
              </a:rPr>
              <a:t>Neural Networks receive an input, and transform it through a series of hidden layers. </a:t>
            </a:r>
          </a:p>
          <a:p>
            <a:pPr lvl="0" algn="just"/>
            <a:r>
              <a:rPr lang="en-US" sz="1600" dirty="0" smtClean="0">
                <a:latin typeface="Arial" pitchFamily="34" charset="0"/>
                <a:cs typeface="Arial" pitchFamily="34" charset="0"/>
              </a:rPr>
              <a:t>Each hidden layer is made up of a set of neurons, where each neuron is fully connected to all neurons in the previous layer. </a:t>
            </a:r>
          </a:p>
          <a:p>
            <a:pPr lvl="0" algn="just"/>
            <a:r>
              <a:rPr lang="en-US" sz="1600" dirty="0" smtClean="0">
                <a:latin typeface="Arial" pitchFamily="34" charset="0"/>
                <a:cs typeface="Arial" pitchFamily="34" charset="0"/>
              </a:rPr>
              <a:t> Neurons in a single layer function completely independently. </a:t>
            </a:r>
          </a:p>
          <a:p>
            <a:pPr lvl="0" algn="just"/>
            <a:r>
              <a:rPr lang="en-US" sz="1600" dirty="0" smtClean="0">
                <a:latin typeface="Arial" pitchFamily="34" charset="0"/>
                <a:cs typeface="Arial" pitchFamily="34" charset="0"/>
              </a:rPr>
              <a:t> The last fully-connected layer is called the "output layer“.</a:t>
            </a:r>
          </a:p>
          <a:p>
            <a:pPr>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942" y="0"/>
            <a:ext cx="9601200" cy="1143000"/>
          </a:xfrm>
        </p:spPr>
        <p:txBody>
          <a:bodyPr/>
          <a:lstStyle/>
          <a:p>
            <a:r>
              <a:rPr lang="en-US" dirty="0" smtClean="0">
                <a:latin typeface="Arial" pitchFamily="34" charset="0"/>
                <a:cs typeface="Arial" pitchFamily="34" charset="0"/>
              </a:rPr>
              <a:t>Steps involved CNN:</a:t>
            </a:r>
            <a:endParaRPr lang="en-US" dirty="0">
              <a:latin typeface="Arial" pitchFamily="34" charset="0"/>
              <a:cs typeface="Arial" pitchFamily="34" charset="0"/>
            </a:endParaRPr>
          </a:p>
        </p:txBody>
      </p:sp>
      <p:pic>
        <p:nvPicPr>
          <p:cNvPr id="3073" name="Picture 1" descr="C:\Users\Mr\Pictures\Screenshots\Screenshot (201).png"/>
          <p:cNvPicPr>
            <a:picLocks noChangeAspect="1" noChangeArrowheads="1"/>
          </p:cNvPicPr>
          <p:nvPr/>
        </p:nvPicPr>
        <p:blipFill>
          <a:blip r:embed="rId2"/>
          <a:srcRect/>
          <a:stretch>
            <a:fillRect/>
          </a:stretch>
        </p:blipFill>
        <p:spPr bwMode="auto">
          <a:xfrm>
            <a:off x="5951536" y="1857364"/>
            <a:ext cx="4786346" cy="4332664"/>
          </a:xfrm>
          <a:prstGeom prst="rect">
            <a:avLst/>
          </a:prstGeom>
          <a:noFill/>
        </p:spPr>
      </p:pic>
      <p:sp>
        <p:nvSpPr>
          <p:cNvPr id="4" name="TextBox 3"/>
          <p:cNvSpPr txBox="1"/>
          <p:nvPr/>
        </p:nvSpPr>
        <p:spPr>
          <a:xfrm>
            <a:off x="1450942" y="2000240"/>
            <a:ext cx="4214842" cy="3970318"/>
          </a:xfrm>
          <a:prstGeom prst="rect">
            <a:avLst/>
          </a:prstGeom>
          <a:noFill/>
          <a:ln>
            <a:noFill/>
          </a:ln>
        </p:spPr>
        <p:txBody>
          <a:bodyPr wrap="square" rtlCol="0" anchor="ctr" anchorCtr="1">
            <a:spAutoFit/>
          </a:bodyPr>
          <a:lstStyle/>
          <a:p>
            <a:pPr>
              <a:lnSpc>
                <a:spcPct val="200000"/>
              </a:lnSpc>
            </a:pPr>
            <a:r>
              <a:rPr lang="en-US" b="1" dirty="0" smtClean="0">
                <a:latin typeface="Arial" pitchFamily="34" charset="0"/>
                <a:cs typeface="Arial" pitchFamily="34" charset="0"/>
              </a:rPr>
              <a:t>Step1-</a:t>
            </a:r>
            <a:r>
              <a:rPr lang="en-US" dirty="0" smtClean="0">
                <a:latin typeface="Arial" pitchFamily="34" charset="0"/>
                <a:cs typeface="Arial" pitchFamily="34" charset="0"/>
              </a:rPr>
              <a:t>line up the feature and the image</a:t>
            </a:r>
          </a:p>
          <a:p>
            <a:pPr>
              <a:lnSpc>
                <a:spcPct val="200000"/>
              </a:lnSpc>
            </a:pPr>
            <a:r>
              <a:rPr lang="en-US" b="1" dirty="0" smtClean="0">
                <a:latin typeface="Arial" pitchFamily="34" charset="0"/>
                <a:cs typeface="Arial" pitchFamily="34" charset="0"/>
              </a:rPr>
              <a:t>Step2-</a:t>
            </a:r>
            <a:r>
              <a:rPr lang="en-US" dirty="0" smtClean="0">
                <a:latin typeface="Arial" pitchFamily="34" charset="0"/>
                <a:cs typeface="Arial" pitchFamily="34" charset="0"/>
              </a:rPr>
              <a:t>multiply the each image pixel by corresponding feature pixel</a:t>
            </a:r>
          </a:p>
          <a:p>
            <a:pPr>
              <a:lnSpc>
                <a:spcPct val="200000"/>
              </a:lnSpc>
            </a:pPr>
            <a:r>
              <a:rPr lang="en-US" b="1" dirty="0" smtClean="0">
                <a:latin typeface="Arial" pitchFamily="34" charset="0"/>
                <a:cs typeface="Arial" pitchFamily="34" charset="0"/>
              </a:rPr>
              <a:t>Step3-</a:t>
            </a:r>
            <a:r>
              <a:rPr lang="en-US" dirty="0" smtClean="0">
                <a:latin typeface="Arial" pitchFamily="34" charset="0"/>
                <a:cs typeface="Arial" pitchFamily="34" charset="0"/>
              </a:rPr>
              <a:t>add them up</a:t>
            </a:r>
          </a:p>
          <a:p>
            <a:pPr>
              <a:lnSpc>
                <a:spcPct val="200000"/>
              </a:lnSpc>
            </a:pPr>
            <a:r>
              <a:rPr lang="en-US" b="1" dirty="0" smtClean="0">
                <a:latin typeface="Arial" pitchFamily="34" charset="0"/>
                <a:cs typeface="Arial" pitchFamily="34" charset="0"/>
              </a:rPr>
              <a:t>Step4-</a:t>
            </a:r>
            <a:r>
              <a:rPr lang="en-US" dirty="0" smtClean="0">
                <a:latin typeface="Arial" pitchFamily="34" charset="0"/>
                <a:cs typeface="Arial" pitchFamily="34" charset="0"/>
              </a:rPr>
              <a:t>divide by total  number of pixel in feature</a:t>
            </a:r>
          </a:p>
        </p:txBody>
      </p:sp>
      <p:cxnSp>
        <p:nvCxnSpPr>
          <p:cNvPr id="8" name="Straight Arrow Connector 7"/>
          <p:cNvCxnSpPr/>
          <p:nvPr/>
        </p:nvCxnSpPr>
        <p:spPr>
          <a:xfrm rot="5400000" flipH="1" flipV="1">
            <a:off x="7630329" y="1893083"/>
            <a:ext cx="92869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51800" y="1214422"/>
            <a:ext cx="2425664" cy="369332"/>
          </a:xfrm>
          <a:prstGeom prst="rect">
            <a:avLst/>
          </a:prstGeom>
          <a:noFill/>
          <a:ln>
            <a:solidFill>
              <a:schemeClr val="bg2"/>
            </a:solidFill>
          </a:ln>
        </p:spPr>
        <p:txBody>
          <a:bodyPr wrap="none" rtlCol="0" anchor="ctr" anchorCtr="1">
            <a:spAutoFit/>
          </a:bodyPr>
          <a:lstStyle/>
          <a:p>
            <a:r>
              <a:rPr lang="en-US" dirty="0" smtClean="0"/>
              <a:t>Feature pixel  matrix</a:t>
            </a:r>
          </a:p>
        </p:txBody>
      </p:sp>
      <p:cxnSp>
        <p:nvCxnSpPr>
          <p:cNvPr id="13" name="Straight Arrow Connector 12"/>
          <p:cNvCxnSpPr/>
          <p:nvPr/>
        </p:nvCxnSpPr>
        <p:spPr>
          <a:xfrm rot="16200000" flipH="1">
            <a:off x="10273535" y="5893611"/>
            <a:ext cx="357190"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94808" y="6215082"/>
            <a:ext cx="2299027" cy="369332"/>
          </a:xfrm>
          <a:prstGeom prst="rect">
            <a:avLst/>
          </a:prstGeom>
          <a:noFill/>
          <a:ln>
            <a:solidFill>
              <a:schemeClr val="bg2"/>
            </a:solidFill>
          </a:ln>
        </p:spPr>
        <p:txBody>
          <a:bodyPr wrap="none" rtlCol="0" anchor="ctr" anchorCtr="1">
            <a:spAutoFit/>
          </a:bodyPr>
          <a:lstStyle/>
          <a:p>
            <a:r>
              <a:rPr lang="en-US" dirty="0" smtClean="0"/>
              <a:t>Image pixel  matrix</a:t>
            </a:r>
          </a:p>
        </p:txBody>
      </p:sp>
      <p:cxnSp>
        <p:nvCxnSpPr>
          <p:cNvPr id="16" name="Straight Arrow Connector 15"/>
          <p:cNvCxnSpPr/>
          <p:nvPr/>
        </p:nvCxnSpPr>
        <p:spPr>
          <a:xfrm rot="16200000" flipV="1">
            <a:off x="8451866" y="2071678"/>
            <a:ext cx="1143008"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H="1" flipV="1">
            <a:off x="7487453" y="2464587"/>
            <a:ext cx="1857388"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Mr\Pictures\Screenshots\Screenshot (203).png"/>
          <p:cNvPicPr>
            <a:picLocks noChangeAspect="1" noChangeArrowheads="1"/>
          </p:cNvPicPr>
          <p:nvPr/>
        </p:nvPicPr>
        <p:blipFill>
          <a:blip r:embed="rId2"/>
          <a:srcRect/>
          <a:stretch>
            <a:fillRect/>
          </a:stretch>
        </p:blipFill>
        <p:spPr bwMode="auto">
          <a:xfrm>
            <a:off x="1236628" y="1571612"/>
            <a:ext cx="9644130" cy="4021521"/>
          </a:xfrm>
          <a:prstGeom prst="rect">
            <a:avLst/>
          </a:prstGeom>
          <a:noFill/>
        </p:spPr>
      </p:pic>
      <p:sp>
        <p:nvSpPr>
          <p:cNvPr id="4" name="Title 1"/>
          <p:cNvSpPr>
            <a:spLocks noGrp="1"/>
          </p:cNvSpPr>
          <p:nvPr>
            <p:ph type="title"/>
          </p:nvPr>
        </p:nvSpPr>
        <p:spPr>
          <a:xfrm>
            <a:off x="1522380" y="928670"/>
            <a:ext cx="9601200" cy="461978"/>
          </a:xfrm>
        </p:spPr>
        <p:txBody>
          <a:bodyPr>
            <a:normAutofit/>
          </a:bodyPr>
          <a:lstStyle/>
          <a:p>
            <a:r>
              <a:rPr lang="en-US" sz="2000" dirty="0" smtClean="0">
                <a:latin typeface="Arial" pitchFamily="34" charset="0"/>
                <a:cs typeface="Arial" pitchFamily="34" charset="0"/>
              </a:rPr>
              <a:t>Step 2:Multiply each image pixel by corresponding feature pixel</a:t>
            </a:r>
            <a:endParaRPr lang="en-US" sz="2000" dirty="0">
              <a:latin typeface="Arial" pitchFamily="34" charset="0"/>
              <a:cs typeface="Arial" pitchFamily="34" charset="0"/>
            </a:endParaRPr>
          </a:p>
        </p:txBody>
      </p:sp>
      <p:cxnSp>
        <p:nvCxnSpPr>
          <p:cNvPr id="6" name="Straight Arrow Connector 5"/>
          <p:cNvCxnSpPr/>
          <p:nvPr/>
        </p:nvCxnSpPr>
        <p:spPr>
          <a:xfrm rot="5400000">
            <a:off x="1522380" y="3571876"/>
            <a:ext cx="928694"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65256" y="4071942"/>
            <a:ext cx="1619354" cy="369332"/>
          </a:xfrm>
          <a:prstGeom prst="rect">
            <a:avLst/>
          </a:prstGeom>
          <a:noFill/>
          <a:ln>
            <a:solidFill>
              <a:schemeClr val="bg2"/>
            </a:solidFill>
          </a:ln>
        </p:spPr>
        <p:txBody>
          <a:bodyPr wrap="none" rtlCol="0" anchor="ctr" anchorCtr="1">
            <a:spAutoFit/>
          </a:bodyPr>
          <a:lstStyle/>
          <a:p>
            <a:r>
              <a:rPr lang="en-US" dirty="0" smtClean="0"/>
              <a:t>Feature pixel</a:t>
            </a:r>
          </a:p>
        </p:txBody>
      </p:sp>
      <p:cxnSp>
        <p:nvCxnSpPr>
          <p:cNvPr id="9" name="Straight Arrow Connector 8"/>
          <p:cNvCxnSpPr/>
          <p:nvPr/>
        </p:nvCxnSpPr>
        <p:spPr>
          <a:xfrm rot="5400000">
            <a:off x="5594346" y="5786454"/>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51470" y="6072206"/>
            <a:ext cx="1492716" cy="369332"/>
          </a:xfrm>
          <a:prstGeom prst="rect">
            <a:avLst/>
          </a:prstGeom>
          <a:noFill/>
          <a:ln>
            <a:solidFill>
              <a:schemeClr val="bg2"/>
            </a:solidFill>
          </a:ln>
        </p:spPr>
        <p:txBody>
          <a:bodyPr wrap="none" rtlCol="0" anchor="ctr" anchorCtr="1">
            <a:spAutoFit/>
          </a:bodyPr>
          <a:lstStyle/>
          <a:p>
            <a:r>
              <a:rPr lang="en-US" dirty="0" smtClean="0"/>
              <a:t>Image pixel</a:t>
            </a:r>
          </a:p>
        </p:txBody>
      </p:sp>
      <p:cxnSp>
        <p:nvCxnSpPr>
          <p:cNvPr id="12" name="Straight Arrow Connector 11"/>
          <p:cNvCxnSpPr/>
          <p:nvPr/>
        </p:nvCxnSpPr>
        <p:spPr>
          <a:xfrm rot="16200000" flipH="1">
            <a:off x="9451998" y="3429000"/>
            <a:ext cx="714380"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3436" y="3929066"/>
            <a:ext cx="1556836" cy="369332"/>
          </a:xfrm>
          <a:prstGeom prst="rect">
            <a:avLst/>
          </a:prstGeom>
          <a:noFill/>
          <a:ln>
            <a:solidFill>
              <a:schemeClr val="bg2"/>
            </a:solidFill>
          </a:ln>
        </p:spPr>
        <p:txBody>
          <a:bodyPr wrap="none" rtlCol="0" anchor="ctr" anchorCtr="1">
            <a:spAutoFit/>
          </a:bodyPr>
          <a:lstStyle/>
          <a:p>
            <a:r>
              <a:rPr lang="en-US" dirty="0" smtClean="0"/>
              <a:t>Output pixel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93818" y="1071546"/>
            <a:ext cx="5814412" cy="1114408"/>
          </a:xfrm>
          <a:prstGeom prst="rect">
            <a:avLst/>
          </a:prstGeom>
          <a:noFill/>
          <a:ln>
            <a:noFill/>
          </a:ln>
        </p:spPr>
        <p:txBody>
          <a:bodyPr wrap="none" rtlCol="0" anchor="ctr" anchorCtr="1">
            <a:spAutoFit/>
          </a:bodyPr>
          <a:lstStyle/>
          <a:p>
            <a:pPr>
              <a:lnSpc>
                <a:spcPct val="200000"/>
              </a:lnSpc>
            </a:pPr>
            <a:r>
              <a:rPr lang="en-US" dirty="0" smtClean="0">
                <a:solidFill>
                  <a:schemeClr val="tx2"/>
                </a:solidFill>
                <a:latin typeface="Arial" pitchFamily="34" charset="0"/>
                <a:cs typeface="Arial" pitchFamily="34" charset="0"/>
              </a:rPr>
              <a:t>Step 3:Add all the pixel of the output after multiplication</a:t>
            </a:r>
          </a:p>
          <a:p>
            <a:pPr>
              <a:lnSpc>
                <a:spcPct val="200000"/>
              </a:lnSpc>
            </a:pPr>
            <a:r>
              <a:rPr lang="en-US" dirty="0" smtClean="0">
                <a:solidFill>
                  <a:schemeClr val="tx2"/>
                </a:solidFill>
                <a:latin typeface="Arial" pitchFamily="34" charset="0"/>
                <a:cs typeface="Arial" pitchFamily="34" charset="0"/>
              </a:rPr>
              <a:t>Step4:Divide by total number of pixel in features</a:t>
            </a:r>
          </a:p>
        </p:txBody>
      </p:sp>
      <p:pic>
        <p:nvPicPr>
          <p:cNvPr id="9" name="Picture 2" descr="C:\Users\Mr\Pictures\Screenshots\Screenshot (207).png"/>
          <p:cNvPicPr>
            <a:picLocks noChangeAspect="1" noChangeArrowheads="1"/>
          </p:cNvPicPr>
          <p:nvPr/>
        </p:nvPicPr>
        <p:blipFill>
          <a:blip r:embed="rId2"/>
          <a:srcRect/>
          <a:stretch>
            <a:fillRect/>
          </a:stretch>
        </p:blipFill>
        <p:spPr bwMode="auto">
          <a:xfrm>
            <a:off x="1165190" y="2500306"/>
            <a:ext cx="9173029" cy="371477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Mr\Pictures\Screenshots\Screenshot (209).png"/>
          <p:cNvPicPr>
            <a:picLocks noChangeAspect="1" noChangeArrowheads="1"/>
          </p:cNvPicPr>
          <p:nvPr/>
        </p:nvPicPr>
        <p:blipFill>
          <a:blip r:embed="rId2"/>
          <a:srcRect/>
          <a:stretch>
            <a:fillRect/>
          </a:stretch>
        </p:blipFill>
        <p:spPr bwMode="auto">
          <a:xfrm>
            <a:off x="8166114" y="1643050"/>
            <a:ext cx="3357586" cy="2379183"/>
          </a:xfrm>
          <a:prstGeom prst="rect">
            <a:avLst/>
          </a:prstGeom>
          <a:noFill/>
        </p:spPr>
      </p:pic>
      <p:sp>
        <p:nvSpPr>
          <p:cNvPr id="5" name="TextBox 4"/>
          <p:cNvSpPr txBox="1"/>
          <p:nvPr/>
        </p:nvSpPr>
        <p:spPr>
          <a:xfrm>
            <a:off x="1379504" y="857232"/>
            <a:ext cx="8802410" cy="923330"/>
          </a:xfrm>
          <a:prstGeom prst="rect">
            <a:avLst/>
          </a:prstGeom>
          <a:noFill/>
          <a:ln>
            <a:noFill/>
          </a:ln>
        </p:spPr>
        <p:txBody>
          <a:bodyPr wrap="none" rtlCol="0" anchor="ctr" anchorCtr="1">
            <a:spAutoFit/>
          </a:bodyPr>
          <a:lstStyle/>
          <a:p>
            <a:pPr>
              <a:lnSpc>
                <a:spcPct val="150000"/>
              </a:lnSpc>
            </a:pPr>
            <a:r>
              <a:rPr lang="en-US" dirty="0" smtClean="0">
                <a:solidFill>
                  <a:schemeClr val="tx2"/>
                </a:solidFill>
                <a:latin typeface="Arial" pitchFamily="34" charset="0"/>
                <a:cs typeface="Arial" pitchFamily="34" charset="0"/>
              </a:rPr>
              <a:t>After  performing all above process we will get following matrix  from one feature or</a:t>
            </a:r>
          </a:p>
          <a:p>
            <a:pPr>
              <a:lnSpc>
                <a:spcPct val="150000"/>
              </a:lnSpc>
            </a:pPr>
            <a:r>
              <a:rPr lang="en-US" dirty="0" smtClean="0">
                <a:solidFill>
                  <a:schemeClr val="tx2"/>
                </a:solidFill>
                <a:latin typeface="Arial" pitchFamily="34" charset="0"/>
                <a:cs typeface="Arial" pitchFamily="34" charset="0"/>
              </a:rPr>
              <a:t>Filter similarly we will perform same process from all other feature to extract features</a:t>
            </a:r>
          </a:p>
        </p:txBody>
      </p:sp>
      <p:grpSp>
        <p:nvGrpSpPr>
          <p:cNvPr id="6" name="Group 5"/>
          <p:cNvGrpSpPr/>
          <p:nvPr/>
        </p:nvGrpSpPr>
        <p:grpSpPr>
          <a:xfrm>
            <a:off x="879438" y="3286124"/>
            <a:ext cx="7500990" cy="3286148"/>
            <a:chOff x="1022314" y="1357298"/>
            <a:chExt cx="10505756" cy="5084240"/>
          </a:xfrm>
        </p:grpSpPr>
        <p:pic>
          <p:nvPicPr>
            <p:cNvPr id="7" name="Picture 3" descr="C:\Users\Mr\Pictures\Screenshots\Screenshot (210).png"/>
            <p:cNvPicPr>
              <a:picLocks noChangeAspect="1" noChangeArrowheads="1"/>
            </p:cNvPicPr>
            <p:nvPr/>
          </p:nvPicPr>
          <p:blipFill>
            <a:blip r:embed="rId3"/>
            <a:srcRect/>
            <a:stretch>
              <a:fillRect/>
            </a:stretch>
          </p:blipFill>
          <p:spPr bwMode="auto">
            <a:xfrm>
              <a:off x="1022314" y="1357298"/>
              <a:ext cx="10357044" cy="4316001"/>
            </a:xfrm>
            <a:prstGeom prst="rect">
              <a:avLst/>
            </a:prstGeom>
            <a:noFill/>
          </p:spPr>
        </p:pic>
        <p:cxnSp>
          <p:nvCxnSpPr>
            <p:cNvPr id="8" name="Straight Arrow Connector 7"/>
            <p:cNvCxnSpPr/>
            <p:nvPr/>
          </p:nvCxnSpPr>
          <p:spPr>
            <a:xfrm rot="5400000">
              <a:off x="1915289" y="5250669"/>
              <a:ext cx="571504"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H="1">
              <a:off x="6308726" y="5572140"/>
              <a:ext cx="642942"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9773469" y="5750735"/>
              <a:ext cx="428628" cy="214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79570" y="5715016"/>
              <a:ext cx="1492716" cy="369332"/>
            </a:xfrm>
            <a:prstGeom prst="rect">
              <a:avLst/>
            </a:prstGeom>
            <a:noFill/>
            <a:ln>
              <a:solidFill>
                <a:schemeClr val="bg2"/>
              </a:solidFill>
            </a:ln>
          </p:spPr>
          <p:txBody>
            <a:bodyPr wrap="none" rtlCol="0" anchor="ctr" anchorCtr="1">
              <a:spAutoFit/>
            </a:bodyPr>
            <a:lstStyle/>
            <a:p>
              <a:r>
                <a:rPr lang="en-US" dirty="0" smtClean="0"/>
                <a:t>Image pixel</a:t>
              </a:r>
            </a:p>
          </p:txBody>
        </p:sp>
        <p:sp>
          <p:nvSpPr>
            <p:cNvPr id="12" name="TextBox 11"/>
            <p:cNvSpPr txBox="1"/>
            <p:nvPr/>
          </p:nvSpPr>
          <p:spPr>
            <a:xfrm>
              <a:off x="6308726" y="6000768"/>
              <a:ext cx="1709122" cy="369332"/>
            </a:xfrm>
            <a:prstGeom prst="rect">
              <a:avLst/>
            </a:prstGeom>
            <a:noFill/>
            <a:ln>
              <a:solidFill>
                <a:schemeClr val="bg2"/>
              </a:solidFill>
            </a:ln>
          </p:spPr>
          <p:txBody>
            <a:bodyPr wrap="none" rtlCol="0" anchor="ctr" anchorCtr="1">
              <a:spAutoFit/>
            </a:bodyPr>
            <a:lstStyle/>
            <a:p>
              <a:r>
                <a:rPr lang="en-US" dirty="0" smtClean="0"/>
                <a:t>Feature pixels</a:t>
              </a:r>
            </a:p>
          </p:txBody>
        </p:sp>
        <p:sp>
          <p:nvSpPr>
            <p:cNvPr id="13" name="TextBox 12"/>
            <p:cNvSpPr txBox="1"/>
            <p:nvPr/>
          </p:nvSpPr>
          <p:spPr>
            <a:xfrm>
              <a:off x="8809056" y="6072206"/>
              <a:ext cx="2719014" cy="369332"/>
            </a:xfrm>
            <a:prstGeom prst="rect">
              <a:avLst/>
            </a:prstGeom>
            <a:noFill/>
            <a:ln>
              <a:solidFill>
                <a:schemeClr val="bg2"/>
              </a:solidFill>
            </a:ln>
          </p:spPr>
          <p:txBody>
            <a:bodyPr wrap="none" rtlCol="0" anchor="ctr" anchorCtr="1">
              <a:spAutoFit/>
            </a:bodyPr>
            <a:lstStyle/>
            <a:p>
              <a:r>
                <a:rPr lang="en-US" dirty="0" smtClean="0"/>
                <a:t>Extracted feature pixel</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ReLU layer:</a:t>
            </a:r>
            <a:endParaRPr lang="en-US" dirty="0">
              <a:latin typeface="Arial" pitchFamily="34" charset="0"/>
              <a:cs typeface="Arial" pitchFamily="34" charset="0"/>
            </a:endParaRPr>
          </a:p>
        </p:txBody>
      </p:sp>
      <p:pic>
        <p:nvPicPr>
          <p:cNvPr id="65538" name="Picture 2" descr="C:\Users\Mr\Pictures\Screenshots\Screenshot (230).png"/>
          <p:cNvPicPr>
            <a:picLocks noGrp="1" noChangeAspect="1" noChangeArrowheads="1"/>
          </p:cNvPicPr>
          <p:nvPr>
            <p:ph idx="1"/>
          </p:nvPr>
        </p:nvPicPr>
        <p:blipFill>
          <a:blip r:embed="rId2"/>
          <a:srcRect/>
          <a:stretch>
            <a:fillRect/>
          </a:stretch>
        </p:blipFill>
        <p:spPr bwMode="auto">
          <a:xfrm>
            <a:off x="1165190" y="2143116"/>
            <a:ext cx="9601200" cy="328808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Pooling Layer:</a:t>
            </a:r>
            <a:endParaRPr lang="en-US" dirty="0">
              <a:latin typeface="Arial" pitchFamily="34" charset="0"/>
              <a:cs typeface="Arial" pitchFamily="34" charset="0"/>
            </a:endParaRPr>
          </a:p>
        </p:txBody>
      </p:sp>
      <p:sp>
        <p:nvSpPr>
          <p:cNvPr id="3" name="Content Placeholder 2"/>
          <p:cNvSpPr>
            <a:spLocks noGrp="1"/>
          </p:cNvSpPr>
          <p:nvPr>
            <p:ph idx="1"/>
          </p:nvPr>
        </p:nvSpPr>
        <p:spPr>
          <a:xfrm>
            <a:off x="1379504" y="2285992"/>
            <a:ext cx="9601200" cy="4191000"/>
          </a:xfrm>
        </p:spPr>
        <p:txBody>
          <a:bodyPr>
            <a:normAutofit/>
          </a:bodyPr>
          <a:lstStyle/>
          <a:p>
            <a:r>
              <a:rPr lang="en-US" sz="1600" dirty="0" smtClean="0">
                <a:latin typeface="Arial" pitchFamily="34" charset="0"/>
                <a:cs typeface="Arial" pitchFamily="34" charset="0"/>
              </a:rPr>
              <a:t>Pick a window size(usually 2 to 3)</a:t>
            </a:r>
          </a:p>
          <a:p>
            <a:r>
              <a:rPr lang="en-US" sz="1600" dirty="0" smtClean="0">
                <a:latin typeface="Arial" pitchFamily="34" charset="0"/>
                <a:cs typeface="Arial" pitchFamily="34" charset="0"/>
              </a:rPr>
              <a:t>Pick a stride(usually 2)</a:t>
            </a:r>
          </a:p>
          <a:p>
            <a:r>
              <a:rPr lang="en-US" sz="1600" dirty="0" smtClean="0">
                <a:latin typeface="Arial" pitchFamily="34" charset="0"/>
                <a:cs typeface="Arial" pitchFamily="34" charset="0"/>
              </a:rPr>
              <a:t>Walk your windows across your filtered images</a:t>
            </a:r>
          </a:p>
          <a:p>
            <a:r>
              <a:rPr lang="en-US" sz="1600" dirty="0" smtClean="0">
                <a:latin typeface="Arial" pitchFamily="34" charset="0"/>
                <a:cs typeface="Arial" pitchFamily="34" charset="0"/>
              </a:rPr>
              <a:t>From each window, take maximum value</a:t>
            </a:r>
            <a:endParaRPr lang="en-US" sz="1600"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Mr\Pictures\Screenshots\Screenshot (234).png"/>
          <p:cNvPicPr>
            <a:picLocks noChangeAspect="1" noChangeArrowheads="1"/>
          </p:cNvPicPr>
          <p:nvPr/>
        </p:nvPicPr>
        <p:blipFill>
          <a:blip r:embed="rId2"/>
          <a:srcRect/>
          <a:stretch>
            <a:fillRect/>
          </a:stretch>
        </p:blipFill>
        <p:spPr bwMode="auto">
          <a:xfrm>
            <a:off x="736562" y="1357298"/>
            <a:ext cx="10820400" cy="40576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066" y="-71462"/>
            <a:ext cx="9601200" cy="1143000"/>
          </a:xfrm>
        </p:spPr>
        <p:txBody>
          <a:bodyPr/>
          <a:lstStyle/>
          <a:p>
            <a:r>
              <a:rPr lang="en-US" dirty="0" smtClean="0">
                <a:latin typeface="Arial" pitchFamily="34" charset="0"/>
                <a:cs typeface="Arial" pitchFamily="34" charset="0"/>
              </a:rPr>
              <a:t>Stacking up all the layers:</a:t>
            </a:r>
            <a:endParaRPr lang="en-US" dirty="0">
              <a:latin typeface="Arial" pitchFamily="34" charset="0"/>
              <a:cs typeface="Arial" pitchFamily="34" charset="0"/>
            </a:endParaRPr>
          </a:p>
        </p:txBody>
      </p:sp>
      <p:pic>
        <p:nvPicPr>
          <p:cNvPr id="68611" name="Picture 3" descr="C:\Users\Mr\Pictures\Screenshots\Screenshot (236).png"/>
          <p:cNvPicPr>
            <a:picLocks noGrp="1" noChangeAspect="1" noChangeArrowheads="1"/>
          </p:cNvPicPr>
          <p:nvPr>
            <p:ph idx="1"/>
          </p:nvPr>
        </p:nvPicPr>
        <p:blipFill>
          <a:blip r:embed="rId2"/>
          <a:srcRect/>
          <a:stretch>
            <a:fillRect/>
          </a:stretch>
        </p:blipFill>
        <p:spPr bwMode="auto">
          <a:xfrm>
            <a:off x="1422434" y="2000240"/>
            <a:ext cx="9601200" cy="392917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EE56-5ACD-47A3-8DAE-BAA0930151E5}"/>
              </a:ext>
            </a:extLst>
          </p:cNvPr>
          <p:cNvSpPr>
            <a:spLocks noGrp="1"/>
          </p:cNvSpPr>
          <p:nvPr>
            <p:ph type="title"/>
          </p:nvPr>
        </p:nvSpPr>
        <p:spPr>
          <a:xfrm>
            <a:off x="1379504" y="357166"/>
            <a:ext cx="1285884" cy="714372"/>
          </a:xfrm>
        </p:spPr>
        <p:txBody>
          <a:bodyPr/>
          <a:lstStyle/>
          <a:p>
            <a:r>
              <a:rPr lang="en-US" dirty="0" smtClean="0">
                <a:latin typeface="Arial" pitchFamily="34" charset="0"/>
                <a:cs typeface="Arial" pitchFamily="34" charset="0"/>
              </a:rPr>
              <a:t>Index</a:t>
            </a:r>
            <a:endParaRPr lang="en-US" dirty="0">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ED05BA36-30B6-42D8-82C9-C62A3F36FFA1}"/>
              </a:ext>
            </a:extLst>
          </p:cNvPr>
          <p:cNvSpPr>
            <a:spLocks noGrp="1"/>
          </p:cNvSpPr>
          <p:nvPr>
            <p:ph idx="1"/>
          </p:nvPr>
        </p:nvSpPr>
        <p:spPr>
          <a:xfrm>
            <a:off x="1665256" y="1142984"/>
            <a:ext cx="10787138" cy="5357850"/>
          </a:xfrm>
        </p:spPr>
        <p:txBody>
          <a:bodyPr>
            <a:normAutofit fontScale="92500" lnSpcReduction="20000"/>
          </a:bodyPr>
          <a:lstStyle/>
          <a:p>
            <a:endParaRPr lang="en-US" dirty="0"/>
          </a:p>
          <a:p>
            <a:r>
              <a:rPr lang="en-US" dirty="0" smtClean="0">
                <a:latin typeface="Arial" pitchFamily="34" charset="0"/>
                <a:cs typeface="Arial" pitchFamily="34" charset="0"/>
              </a:rPr>
              <a:t>Introduction</a:t>
            </a:r>
          </a:p>
          <a:p>
            <a:r>
              <a:rPr lang="en-US" dirty="0" smtClean="0">
                <a:latin typeface="Arial" pitchFamily="34" charset="0"/>
                <a:cs typeface="Arial" pitchFamily="34" charset="0"/>
              </a:rPr>
              <a:t>Problem Statement</a:t>
            </a:r>
          </a:p>
          <a:p>
            <a:r>
              <a:rPr lang="en-US" dirty="0" smtClean="0">
                <a:latin typeface="Arial" pitchFamily="34" charset="0"/>
                <a:cs typeface="Arial" pitchFamily="34" charset="0"/>
              </a:rPr>
              <a:t>Existing System</a:t>
            </a:r>
          </a:p>
          <a:p>
            <a:r>
              <a:rPr lang="en-US" dirty="0" smtClean="0">
                <a:latin typeface="Arial" pitchFamily="34" charset="0"/>
                <a:cs typeface="Arial" pitchFamily="34" charset="0"/>
              </a:rPr>
              <a:t>Proposed Methodology</a:t>
            </a:r>
          </a:p>
          <a:p>
            <a:r>
              <a:rPr lang="en-US" dirty="0" smtClean="0">
                <a:latin typeface="Arial" pitchFamily="34" charset="0"/>
                <a:cs typeface="Arial" pitchFamily="34" charset="0"/>
              </a:rPr>
              <a:t>Feasibility Study</a:t>
            </a:r>
          </a:p>
          <a:p>
            <a:r>
              <a:rPr lang="en-US" dirty="0" smtClean="0">
                <a:latin typeface="Arial" pitchFamily="34" charset="0"/>
                <a:cs typeface="Arial" pitchFamily="34" charset="0"/>
              </a:rPr>
              <a:t>Modules</a:t>
            </a:r>
          </a:p>
          <a:p>
            <a:r>
              <a:rPr lang="en-US" dirty="0" smtClean="0">
                <a:latin typeface="Arial" pitchFamily="34" charset="0"/>
                <a:cs typeface="Arial" pitchFamily="34" charset="0"/>
              </a:rPr>
              <a:t>Use case and Flow Chart</a:t>
            </a:r>
          </a:p>
          <a:p>
            <a:r>
              <a:rPr lang="en-US" dirty="0" smtClean="0">
                <a:latin typeface="Arial" pitchFamily="34" charset="0"/>
                <a:cs typeface="Arial" pitchFamily="34" charset="0"/>
              </a:rPr>
              <a:t>Hardware and Software Requirements</a:t>
            </a:r>
          </a:p>
          <a:p>
            <a:r>
              <a:rPr lang="en-US" dirty="0" smtClean="0">
                <a:latin typeface="Arial" pitchFamily="34" charset="0"/>
                <a:cs typeface="Arial" pitchFamily="34" charset="0"/>
              </a:rPr>
              <a:t>Snapshots</a:t>
            </a:r>
          </a:p>
          <a:p>
            <a:r>
              <a:rPr lang="en-US" dirty="0" smtClean="0">
                <a:latin typeface="Arial" pitchFamily="34" charset="0"/>
                <a:cs typeface="Arial" pitchFamily="34" charset="0"/>
              </a:rPr>
              <a:t>Conclusion and Future Scope</a:t>
            </a:r>
          </a:p>
          <a:p>
            <a:r>
              <a:rPr lang="en-US" dirty="0" smtClean="0">
                <a:latin typeface="Arial" pitchFamily="34" charset="0"/>
                <a:cs typeface="Arial" pitchFamily="34" charset="0"/>
              </a:rPr>
              <a:t>References</a:t>
            </a:r>
            <a:endParaRPr lang="en-US" dirty="0">
              <a:latin typeface="Arial" pitchFamily="34" charset="0"/>
              <a:cs typeface="Arial" pitchFamily="34" charset="0"/>
            </a:endParaRPr>
          </a:p>
        </p:txBody>
      </p:sp>
      <p:pic>
        <p:nvPicPr>
          <p:cNvPr id="5" name="Picture 4">
            <a:extLst>
              <a:ext uri="{FF2B5EF4-FFF2-40B4-BE49-F238E27FC236}">
                <a16:creationId xmlns:a16="http://schemas.microsoft.com/office/drawing/2014/main" id="{67647FDC-4C42-4481-9FE6-05DF8CFF7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3700" y="-357214"/>
            <a:ext cx="2720340" cy="2266950"/>
          </a:xfrm>
          <a:prstGeom prst="rect">
            <a:avLst/>
          </a:prstGeom>
        </p:spPr>
      </p:pic>
    </p:spTree>
    <p:extLst>
      <p:ext uri="{BB962C8B-B14F-4D97-AF65-F5344CB8AC3E}">
        <p14:creationId xmlns:p14="http://schemas.microsoft.com/office/powerpoint/2010/main" val="108361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942" y="0"/>
            <a:ext cx="9601200" cy="1143000"/>
          </a:xfrm>
        </p:spPr>
        <p:txBody>
          <a:bodyPr/>
          <a:lstStyle/>
          <a:p>
            <a:r>
              <a:rPr lang="en-US" dirty="0" smtClean="0">
                <a:latin typeface="Arial" pitchFamily="34" charset="0"/>
                <a:cs typeface="Arial" pitchFamily="34" charset="0"/>
              </a:rPr>
              <a:t>CLASSIFICATION:</a:t>
            </a:r>
            <a:endParaRPr lang="en-US" dirty="0">
              <a:latin typeface="Arial" pitchFamily="34" charset="0"/>
              <a:cs typeface="Arial" pitchFamily="34" charset="0"/>
            </a:endParaRPr>
          </a:p>
        </p:txBody>
      </p:sp>
      <p:sp>
        <p:nvSpPr>
          <p:cNvPr id="3" name="Content Placeholder 2"/>
          <p:cNvSpPr>
            <a:spLocks noGrp="1"/>
          </p:cNvSpPr>
          <p:nvPr>
            <p:ph idx="1"/>
          </p:nvPr>
        </p:nvSpPr>
        <p:spPr>
          <a:xfrm>
            <a:off x="808000" y="1357298"/>
            <a:ext cx="10644262" cy="5000660"/>
          </a:xfrm>
        </p:spPr>
        <p:txBody>
          <a:bodyPr>
            <a:normAutofit/>
          </a:bodyPr>
          <a:lstStyle/>
          <a:p>
            <a:pPr algn="just">
              <a:buNone/>
            </a:pPr>
            <a:r>
              <a:rPr lang="en-US" sz="1600" dirty="0" smtClean="0">
                <a:latin typeface="Arial" pitchFamily="34" charset="0"/>
                <a:cs typeface="Arial" pitchFamily="34" charset="0"/>
              </a:rPr>
              <a:t>    The last three layers of the network with fully connected layer, a soft-max layer and a classification output layer. Set the final fully connected layer to have same sizes as the number of classes in the training datasets. Increase the learning rate factors of the fully connected layer to train network faster.</a:t>
            </a:r>
          </a:p>
          <a:p>
            <a:pPr algn="just">
              <a:buNone/>
            </a:pPr>
            <a:endParaRPr lang="en-US" sz="1600" dirty="0" smtClean="0">
              <a:latin typeface="Arial" pitchFamily="34" charset="0"/>
              <a:cs typeface="Arial" pitchFamily="34" charset="0"/>
            </a:endParaRPr>
          </a:p>
          <a:p>
            <a:pPr algn="just">
              <a:buNone/>
            </a:pPr>
            <a:r>
              <a:rPr lang="en-US" sz="1600" b="1" dirty="0" smtClean="0">
                <a:latin typeface="Arial" pitchFamily="34" charset="0"/>
                <a:cs typeface="Arial" pitchFamily="34" charset="0"/>
              </a:rPr>
              <a:t>Fully Connected Layer: </a:t>
            </a:r>
            <a:r>
              <a:rPr lang="en-US" sz="1600" dirty="0" smtClean="0">
                <a:latin typeface="Arial" pitchFamily="34" charset="0"/>
                <a:cs typeface="Arial" pitchFamily="34" charset="0"/>
              </a:rPr>
              <a:t>The fully connected layer which takes the high-level filtered images</a:t>
            </a:r>
          </a:p>
          <a:p>
            <a:pPr algn="just">
              <a:buNone/>
            </a:pPr>
            <a:endParaRPr lang="en-US" sz="1600" dirty="0" smtClean="0">
              <a:latin typeface="Arial" pitchFamily="34" charset="0"/>
              <a:cs typeface="Arial" pitchFamily="34" charset="0"/>
            </a:endParaRPr>
          </a:p>
          <a:p>
            <a:pPr algn="just">
              <a:buNone/>
            </a:pPr>
            <a:r>
              <a:rPr lang="en-US" sz="1600" b="1" dirty="0" smtClean="0">
                <a:latin typeface="Arial" pitchFamily="34" charset="0"/>
                <a:cs typeface="Arial" pitchFamily="34" charset="0"/>
              </a:rPr>
              <a:t>Soft-max layer: </a:t>
            </a:r>
            <a:r>
              <a:rPr lang="en-US" sz="1600" dirty="0" smtClean="0">
                <a:latin typeface="Arial" pitchFamily="34" charset="0"/>
                <a:cs typeface="Arial" pitchFamily="34" charset="0"/>
              </a:rPr>
              <a:t>The purpose of the soft-max classification layer is simply to transform all the net activations in your final output layer to a series of values that can be interpreted as probabilities. Finding the most probable </a:t>
            </a:r>
          </a:p>
          <a:p>
            <a:pPr algn="just">
              <a:buNone/>
            </a:pPr>
            <a:endParaRPr lang="en-US" sz="1600" dirty="0" smtClean="0">
              <a:latin typeface="Arial" pitchFamily="34" charset="0"/>
              <a:cs typeface="Arial" pitchFamily="34" charset="0"/>
            </a:endParaRPr>
          </a:p>
          <a:p>
            <a:pPr algn="just">
              <a:buNone/>
            </a:pPr>
            <a:r>
              <a:rPr lang="en-US" sz="1600" b="1" dirty="0" smtClean="0">
                <a:latin typeface="Arial" pitchFamily="34" charset="0"/>
                <a:cs typeface="Arial" pitchFamily="34" charset="0"/>
              </a:rPr>
              <a:t>Classification Output Layer: </a:t>
            </a:r>
            <a:r>
              <a:rPr lang="en-US" sz="1600" dirty="0" smtClean="0">
                <a:latin typeface="Arial" pitchFamily="34" charset="0"/>
                <a:cs typeface="Arial" pitchFamily="34" charset="0"/>
              </a:rPr>
              <a:t>The soft-max function can also be used as a classifier for the final output because it finds the most probable output.</a:t>
            </a:r>
          </a:p>
          <a:p>
            <a:pPr algn="just">
              <a:buNone/>
            </a:pPr>
            <a:r>
              <a:rPr lang="en-US" sz="1600" dirty="0" smtClean="0">
                <a:latin typeface="Arial" pitchFamily="34" charset="0"/>
                <a:cs typeface="Arial" pitchFamily="34" charset="0"/>
              </a:rPr>
              <a:t> </a:t>
            </a:r>
            <a:endParaRPr lang="en-US" sz="1600"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Feasibility Study:</a:t>
            </a:r>
            <a:endParaRPr lang="en-US" dirty="0">
              <a:latin typeface="Arial" pitchFamily="34" charset="0"/>
              <a:cs typeface="Arial" pitchFamily="34" charset="0"/>
            </a:endParaRPr>
          </a:p>
        </p:txBody>
      </p:sp>
      <p:sp>
        <p:nvSpPr>
          <p:cNvPr id="6" name="TextBox 5"/>
          <p:cNvSpPr txBox="1"/>
          <p:nvPr/>
        </p:nvSpPr>
        <p:spPr>
          <a:xfrm>
            <a:off x="1379504" y="1428736"/>
            <a:ext cx="9858444" cy="4524315"/>
          </a:xfrm>
          <a:prstGeom prst="rect">
            <a:avLst/>
          </a:prstGeom>
          <a:noFill/>
          <a:ln>
            <a:noFill/>
          </a:ln>
        </p:spPr>
        <p:txBody>
          <a:bodyPr wrap="square" rtlCol="0" anchor="ctr" anchorCtr="1">
            <a:spAutoFit/>
          </a:bodyPr>
          <a:lstStyle/>
          <a:p>
            <a:pPr algn="just">
              <a:lnSpc>
                <a:spcPct val="150000"/>
              </a:lnSpc>
              <a:buFont typeface="Wingdings" pitchFamily="2" charset="2"/>
              <a:buChar char="Ø"/>
            </a:pPr>
            <a:r>
              <a:rPr lang="en-US" sz="1600" dirty="0" smtClean="0">
                <a:latin typeface="Arial" pitchFamily="34" charset="0"/>
                <a:cs typeface="Arial" pitchFamily="34" charset="0"/>
              </a:rPr>
              <a:t>The handwritten character recognition is very important application of machine learning Offline handwriting text recognition system. The CNN provide more accuracy almost comparable to human beings The NN training is feasible on CPU but more complex neural network will require more CPU capability minimum of 8GB RAM and external GPU will make the processing fast and more complex may be solved more easily and will provide more accurate results. </a:t>
            </a:r>
          </a:p>
          <a:p>
            <a:pPr algn="just">
              <a:lnSpc>
                <a:spcPct val="150000"/>
              </a:lnSpc>
            </a:pPr>
            <a:r>
              <a:rPr lang="en-US" sz="1600" dirty="0" smtClean="0">
                <a:latin typeface="Arial" pitchFamily="34" charset="0"/>
                <a:cs typeface="Arial" pitchFamily="34" charset="0"/>
              </a:rPr>
              <a:t>The handwriting detection is used at many places like</a:t>
            </a:r>
          </a:p>
          <a:p>
            <a:pPr marL="800100" lvl="1" indent="-342900" algn="just">
              <a:lnSpc>
                <a:spcPct val="150000"/>
              </a:lnSpc>
              <a:buFont typeface="+mj-lt"/>
              <a:buAutoNum type="arabicPeriod"/>
            </a:pPr>
            <a:r>
              <a:rPr lang="en-US" sz="1600" dirty="0" smtClean="0">
                <a:latin typeface="Arial" pitchFamily="34" charset="0"/>
                <a:cs typeface="Arial" pitchFamily="34" charset="0"/>
              </a:rPr>
              <a:t>Reducing the more and more paper works</a:t>
            </a:r>
          </a:p>
          <a:p>
            <a:pPr marL="800100" lvl="1" indent="-342900" algn="just">
              <a:lnSpc>
                <a:spcPct val="150000"/>
              </a:lnSpc>
              <a:buFont typeface="+mj-lt"/>
              <a:buAutoNum type="arabicPeriod"/>
            </a:pPr>
            <a:r>
              <a:rPr lang="en-US" sz="1600" dirty="0" smtClean="0">
                <a:latin typeface="Arial" pitchFamily="34" charset="0"/>
                <a:cs typeface="Arial" pitchFamily="34" charset="0"/>
              </a:rPr>
              <a:t>Preserving old documents</a:t>
            </a:r>
          </a:p>
          <a:p>
            <a:pPr marL="800100" lvl="1" indent="-342900" algn="just">
              <a:lnSpc>
                <a:spcPct val="150000"/>
              </a:lnSpc>
              <a:buFont typeface="+mj-lt"/>
              <a:buAutoNum type="arabicPeriod"/>
            </a:pPr>
            <a:r>
              <a:rPr lang="en-US" sz="1600" dirty="0" smtClean="0">
                <a:latin typeface="Arial" pitchFamily="34" charset="0"/>
                <a:cs typeface="Arial" pitchFamily="34" charset="0"/>
              </a:rPr>
              <a:t>Cheating detection</a:t>
            </a:r>
          </a:p>
          <a:p>
            <a:pPr marL="800100" lvl="1" indent="-342900" algn="just">
              <a:lnSpc>
                <a:spcPct val="150000"/>
              </a:lnSpc>
              <a:buFont typeface="+mj-lt"/>
              <a:buAutoNum type="arabicPeriod"/>
            </a:pPr>
            <a:r>
              <a:rPr lang="en-US" sz="1600" dirty="0" smtClean="0">
                <a:latin typeface="Arial" pitchFamily="34" charset="0"/>
                <a:cs typeface="Arial" pitchFamily="34" charset="0"/>
              </a:rPr>
              <a:t>Virtual notes making</a:t>
            </a:r>
          </a:p>
          <a:p>
            <a:pPr marL="800100" lvl="1" indent="-342900" algn="just">
              <a:lnSpc>
                <a:spcPct val="150000"/>
              </a:lnSpc>
              <a:buFont typeface="+mj-lt"/>
              <a:buAutoNum type="arabicPeriod"/>
            </a:pPr>
            <a:r>
              <a:rPr lang="en-US" sz="1600" dirty="0" smtClean="0">
                <a:latin typeface="Arial" pitchFamily="34" charset="0"/>
                <a:cs typeface="Arial" pitchFamily="34" charset="0"/>
              </a:rPr>
              <a:t>More organized document in government organization and educational organizations</a:t>
            </a:r>
          </a:p>
          <a:p>
            <a:pPr>
              <a:lnSpc>
                <a:spcPct val="150000"/>
              </a:lnSpc>
            </a:pPr>
            <a:endParaRPr lang="en-US" sz="1600" dirty="0" smtClean="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08066" y="428604"/>
            <a:ext cx="7072362" cy="642934"/>
          </a:xfrm>
        </p:spPr>
        <p:txBody>
          <a:bodyPr>
            <a:noAutofit/>
          </a:bodyPr>
          <a:lstStyle/>
          <a:p>
            <a:r>
              <a:rPr lang="en-US" dirty="0" smtClean="0">
                <a:latin typeface="Arial" pitchFamily="34" charset="0"/>
                <a:cs typeface="Arial" pitchFamily="34" charset="0"/>
              </a:rPr>
              <a:t>Module 1:Preprocessing of Image</a:t>
            </a:r>
            <a:endParaRPr lang="en-US" dirty="0"/>
          </a:p>
        </p:txBody>
      </p:sp>
      <p:pic>
        <p:nvPicPr>
          <p:cNvPr id="7" name="Content Placeholder 6"/>
          <p:cNvPicPr>
            <a:picLocks noGrp="1"/>
          </p:cNvPicPr>
          <p:nvPr>
            <p:ph idx="1"/>
          </p:nvPr>
        </p:nvPicPr>
        <p:blipFill>
          <a:blip r:embed="rId2"/>
          <a:srcRect/>
          <a:stretch>
            <a:fillRect/>
          </a:stretch>
        </p:blipFill>
        <p:spPr bwMode="auto">
          <a:xfrm>
            <a:off x="808000" y="2114560"/>
            <a:ext cx="2743200" cy="2743200"/>
          </a:xfrm>
          <a:prstGeom prst="rect">
            <a:avLst/>
          </a:prstGeom>
          <a:noFill/>
          <a:ln w="9525">
            <a:noFill/>
            <a:miter lim="800000"/>
            <a:headEnd/>
            <a:tailEnd/>
          </a:ln>
        </p:spPr>
      </p:pic>
      <p:sp>
        <p:nvSpPr>
          <p:cNvPr id="8" name="TextBox 7"/>
          <p:cNvSpPr txBox="1"/>
          <p:nvPr/>
        </p:nvSpPr>
        <p:spPr>
          <a:xfrm>
            <a:off x="808000" y="5500702"/>
            <a:ext cx="2500330" cy="285752"/>
          </a:xfrm>
          <a:prstGeom prst="rect">
            <a:avLst/>
          </a:prstGeom>
          <a:noFill/>
          <a:ln>
            <a:solidFill>
              <a:schemeClr val="bg2"/>
            </a:solidFill>
          </a:ln>
        </p:spPr>
        <p:txBody>
          <a:bodyPr wrap="square" rtlCol="0" anchor="ctr" anchorCtr="1">
            <a:spAutoFit/>
          </a:bodyPr>
          <a:lstStyle/>
          <a:p>
            <a:r>
              <a:rPr lang="en-US" sz="1200" dirty="0" smtClean="0"/>
              <a:t>Scanned image </a:t>
            </a:r>
          </a:p>
        </p:txBody>
      </p:sp>
      <p:cxnSp>
        <p:nvCxnSpPr>
          <p:cNvPr id="10" name="Straight Arrow Connector 9"/>
          <p:cNvCxnSpPr/>
          <p:nvPr/>
        </p:nvCxnSpPr>
        <p:spPr>
          <a:xfrm>
            <a:off x="3665520" y="3355974"/>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3"/>
          <a:srcRect/>
          <a:stretch>
            <a:fillRect/>
          </a:stretch>
        </p:blipFill>
        <p:spPr bwMode="auto">
          <a:xfrm>
            <a:off x="4594214" y="2114560"/>
            <a:ext cx="2743200" cy="2743200"/>
          </a:xfrm>
          <a:prstGeom prst="rect">
            <a:avLst/>
          </a:prstGeom>
          <a:noFill/>
          <a:ln w="9525">
            <a:noFill/>
            <a:miter lim="800000"/>
            <a:headEnd/>
            <a:tailEnd/>
          </a:ln>
        </p:spPr>
      </p:pic>
      <p:sp>
        <p:nvSpPr>
          <p:cNvPr id="12" name="TextBox 11"/>
          <p:cNvSpPr txBox="1"/>
          <p:nvPr/>
        </p:nvSpPr>
        <p:spPr>
          <a:xfrm>
            <a:off x="4522776" y="5509455"/>
            <a:ext cx="2857520" cy="276999"/>
          </a:xfrm>
          <a:prstGeom prst="rect">
            <a:avLst/>
          </a:prstGeom>
          <a:noFill/>
          <a:ln>
            <a:solidFill>
              <a:schemeClr val="bg2"/>
            </a:solidFill>
          </a:ln>
        </p:spPr>
        <p:txBody>
          <a:bodyPr wrap="square" rtlCol="0" anchor="ctr" anchorCtr="1">
            <a:spAutoFit/>
          </a:bodyPr>
          <a:lstStyle/>
          <a:p>
            <a:r>
              <a:rPr lang="en-US" sz="1200" dirty="0" smtClean="0"/>
              <a:t>Grey scaling and Binarisation</a:t>
            </a:r>
          </a:p>
        </p:txBody>
      </p:sp>
      <p:pic>
        <p:nvPicPr>
          <p:cNvPr id="13" name="Picture 12"/>
          <p:cNvPicPr/>
          <p:nvPr/>
        </p:nvPicPr>
        <p:blipFill>
          <a:blip r:embed="rId4"/>
          <a:srcRect/>
          <a:stretch>
            <a:fillRect/>
          </a:stretch>
        </p:blipFill>
        <p:spPr bwMode="auto">
          <a:xfrm>
            <a:off x="8709062" y="2043122"/>
            <a:ext cx="2743200" cy="2743200"/>
          </a:xfrm>
          <a:prstGeom prst="rect">
            <a:avLst/>
          </a:prstGeom>
          <a:noFill/>
          <a:ln w="9525">
            <a:noFill/>
            <a:miter lim="800000"/>
            <a:headEnd/>
            <a:tailEnd/>
          </a:ln>
        </p:spPr>
      </p:pic>
      <p:cxnSp>
        <p:nvCxnSpPr>
          <p:cNvPr id="15" name="Straight Arrow Connector 14"/>
          <p:cNvCxnSpPr/>
          <p:nvPr/>
        </p:nvCxnSpPr>
        <p:spPr>
          <a:xfrm>
            <a:off x="7523172" y="3427412"/>
            <a:ext cx="78581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09578" y="5509455"/>
            <a:ext cx="2542684" cy="276999"/>
          </a:xfrm>
          <a:prstGeom prst="rect">
            <a:avLst/>
          </a:prstGeom>
          <a:noFill/>
          <a:ln>
            <a:solidFill>
              <a:schemeClr val="bg2"/>
            </a:solidFill>
          </a:ln>
        </p:spPr>
        <p:txBody>
          <a:bodyPr wrap="none" rtlCol="0" anchor="ctr" anchorCtr="1">
            <a:spAutoFit/>
          </a:bodyPr>
          <a:lstStyle/>
          <a:p>
            <a:r>
              <a:rPr lang="en-US" sz="1200" dirty="0" smtClean="0"/>
              <a:t>Inverting binary image for blobs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528" y="5715016"/>
            <a:ext cx="2071702" cy="571496"/>
          </a:xfrm>
        </p:spPr>
        <p:txBody>
          <a:bodyPr>
            <a:normAutofit/>
          </a:bodyPr>
          <a:lstStyle/>
          <a:p>
            <a:r>
              <a:rPr lang="en-US" sz="1800" dirty="0" smtClean="0">
                <a:latin typeface="Arial" pitchFamily="34" charset="0"/>
                <a:cs typeface="Arial" pitchFamily="34" charset="0"/>
              </a:rPr>
              <a:t>Extracted features</a:t>
            </a:r>
            <a:endParaRPr lang="en-US" sz="1800" dirty="0">
              <a:latin typeface="Arial" pitchFamily="34" charset="0"/>
              <a:cs typeface="Arial" pitchFamily="34" charset="0"/>
            </a:endParaRPr>
          </a:p>
        </p:txBody>
      </p:sp>
      <p:pic>
        <p:nvPicPr>
          <p:cNvPr id="4" name="Picture 2" descr="C:\Users\Mr\Pictures\Screenshots\Screenshot (225).png"/>
          <p:cNvPicPr>
            <a:picLocks noChangeAspect="1" noChangeArrowheads="1"/>
          </p:cNvPicPr>
          <p:nvPr/>
        </p:nvPicPr>
        <p:blipFill>
          <a:blip r:embed="rId2"/>
          <a:srcRect/>
          <a:stretch>
            <a:fillRect/>
          </a:stretch>
        </p:blipFill>
        <p:spPr bwMode="auto">
          <a:xfrm>
            <a:off x="3165454" y="857232"/>
            <a:ext cx="5286412" cy="451241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308066" y="0"/>
            <a:ext cx="10287072" cy="1071562"/>
          </a:xfrm>
        </p:spPr>
        <p:txBody>
          <a:bodyPr>
            <a:normAutofit/>
          </a:bodyPr>
          <a:lstStyle/>
          <a:p>
            <a:r>
              <a:rPr lang="en-US" dirty="0" smtClean="0">
                <a:latin typeface="Arial" pitchFamily="34" charset="0"/>
                <a:cs typeface="Arial" pitchFamily="34" charset="0"/>
              </a:rPr>
              <a:t>Module 2:Feature Extraction of Characters from Image</a:t>
            </a:r>
            <a:endParaRPr lang="en-US" dirty="0"/>
          </a:p>
        </p:txBody>
      </p:sp>
      <p:pic>
        <p:nvPicPr>
          <p:cNvPr id="6" name="Picture 5"/>
          <p:cNvPicPr/>
          <p:nvPr/>
        </p:nvPicPr>
        <p:blipFill>
          <a:blip r:embed="rId2"/>
          <a:srcRect/>
          <a:stretch>
            <a:fillRect/>
          </a:stretch>
        </p:blipFill>
        <p:spPr bwMode="auto">
          <a:xfrm>
            <a:off x="1308066" y="1785926"/>
            <a:ext cx="3657600" cy="3657600"/>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7094544" y="1785926"/>
            <a:ext cx="3657600" cy="3657600"/>
          </a:xfrm>
          <a:prstGeom prst="rect">
            <a:avLst/>
          </a:prstGeom>
          <a:noFill/>
          <a:ln w="9525">
            <a:noFill/>
            <a:miter lim="800000"/>
            <a:headEnd/>
            <a:tailEnd/>
          </a:ln>
        </p:spPr>
      </p:pic>
      <p:sp>
        <p:nvSpPr>
          <p:cNvPr id="8" name="TextBox 7"/>
          <p:cNvSpPr txBox="1"/>
          <p:nvPr/>
        </p:nvSpPr>
        <p:spPr>
          <a:xfrm>
            <a:off x="1308066" y="5786454"/>
            <a:ext cx="3549370" cy="276999"/>
          </a:xfrm>
          <a:prstGeom prst="rect">
            <a:avLst/>
          </a:prstGeom>
          <a:noFill/>
          <a:ln>
            <a:solidFill>
              <a:schemeClr val="bg2"/>
            </a:solidFill>
          </a:ln>
        </p:spPr>
        <p:txBody>
          <a:bodyPr wrap="none" rtlCol="0" anchor="ctr" anchorCtr="1">
            <a:spAutoFit/>
          </a:bodyPr>
          <a:lstStyle/>
          <a:p>
            <a:r>
              <a:rPr lang="en-US" sz="1200" dirty="0" smtClean="0"/>
              <a:t>Labeling and boxing of extracted characters</a:t>
            </a:r>
          </a:p>
        </p:txBody>
      </p:sp>
      <p:sp>
        <p:nvSpPr>
          <p:cNvPr id="9" name="TextBox 8"/>
          <p:cNvSpPr txBox="1"/>
          <p:nvPr/>
        </p:nvSpPr>
        <p:spPr>
          <a:xfrm>
            <a:off x="7523172" y="5715016"/>
            <a:ext cx="2736647" cy="276999"/>
          </a:xfrm>
          <a:prstGeom prst="rect">
            <a:avLst/>
          </a:prstGeom>
          <a:noFill/>
          <a:ln>
            <a:solidFill>
              <a:schemeClr val="bg2"/>
            </a:solidFill>
          </a:ln>
        </p:spPr>
        <p:txBody>
          <a:bodyPr wrap="none" rtlCol="0" anchor="ctr" anchorCtr="1">
            <a:spAutoFit/>
          </a:bodyPr>
          <a:lstStyle/>
          <a:p>
            <a:r>
              <a:rPr lang="en-US" sz="1200" dirty="0" smtClean="0"/>
              <a:t>Cropping Reshaping and Resizing</a:t>
            </a:r>
          </a:p>
        </p:txBody>
      </p:sp>
      <p:cxnSp>
        <p:nvCxnSpPr>
          <p:cNvPr id="11" name="Straight Arrow Connector 10"/>
          <p:cNvCxnSpPr/>
          <p:nvPr/>
        </p:nvCxnSpPr>
        <p:spPr>
          <a:xfrm>
            <a:off x="5094280" y="3571876"/>
            <a:ext cx="18573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08066" y="0"/>
            <a:ext cx="10287072" cy="1071562"/>
          </a:xfrm>
        </p:spPr>
        <p:txBody>
          <a:bodyPr>
            <a:normAutofit/>
          </a:bodyPr>
          <a:lstStyle/>
          <a:p>
            <a:r>
              <a:rPr lang="en-US" dirty="0" smtClean="0">
                <a:latin typeface="Arial" pitchFamily="34" charset="0"/>
                <a:cs typeface="Arial" pitchFamily="34" charset="0"/>
              </a:rPr>
              <a:t>Module 3:Training the Network and Testing</a:t>
            </a:r>
            <a:endParaRPr lang="en-US" dirty="0"/>
          </a:p>
        </p:txBody>
      </p:sp>
      <p:pic>
        <p:nvPicPr>
          <p:cNvPr id="5" name="Picture 4"/>
          <p:cNvPicPr/>
          <p:nvPr/>
        </p:nvPicPr>
        <p:blipFill>
          <a:blip r:embed="rId2"/>
          <a:srcRect/>
          <a:stretch>
            <a:fillRect/>
          </a:stretch>
        </p:blipFill>
        <p:spPr bwMode="auto">
          <a:xfrm>
            <a:off x="1522380" y="1857364"/>
            <a:ext cx="9358378" cy="421484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450942" y="400895"/>
            <a:ext cx="4481527" cy="6242815"/>
          </a:xfrm>
          <a:prstGeom prst="rect">
            <a:avLst/>
          </a:prstGeom>
          <a:noFill/>
          <a:ln w="9525">
            <a:noFill/>
            <a:miter lim="800000"/>
            <a:headEnd/>
            <a:tailEnd/>
          </a:ln>
        </p:spPr>
      </p:pic>
      <p:sp>
        <p:nvSpPr>
          <p:cNvPr id="5" name="TextBox 4"/>
          <p:cNvSpPr txBox="1"/>
          <p:nvPr/>
        </p:nvSpPr>
        <p:spPr>
          <a:xfrm>
            <a:off x="6523040" y="1571612"/>
            <a:ext cx="4328429" cy="4339650"/>
          </a:xfrm>
          <a:prstGeom prst="rect">
            <a:avLst/>
          </a:prstGeom>
          <a:noFill/>
          <a:ln>
            <a:noFill/>
          </a:ln>
        </p:spPr>
        <p:txBody>
          <a:bodyPr wrap="square" rtlCol="0" anchor="ctr" anchorCtr="1">
            <a:spAutoFit/>
          </a:bodyPr>
          <a:lstStyle/>
          <a:p>
            <a:pPr algn="just"/>
            <a:r>
              <a:rPr lang="en-US" sz="1600" dirty="0" smtClean="0">
                <a:latin typeface="Arial" pitchFamily="34" charset="0"/>
                <a:cs typeface="Arial" pitchFamily="34" charset="0"/>
              </a:rPr>
              <a:t>This is the trained network Using CNN</a:t>
            </a:r>
          </a:p>
          <a:p>
            <a:pPr algn="just"/>
            <a:r>
              <a:rPr lang="en-US" sz="1600" dirty="0" smtClean="0">
                <a:latin typeface="Arial" pitchFamily="34" charset="0"/>
                <a:cs typeface="Arial" pitchFamily="34" charset="0"/>
              </a:rPr>
              <a:t>It is important to note that the network would not be immune to noisy hand written input if it is not trained properly. Or in other words, if the network is not trained with noisy set of characters along with the ideal set of characters, the network will not show the correct output every time. In fact all the handwritten characters remain irregular. So to make the network identify irregular shaped characters properly we must have to train the network with a noisy set of characters. In this case a set of noisy characters is obtained by adding some noise programmatically with some non-zero value of mean and variance.</a:t>
            </a:r>
          </a:p>
          <a:p>
            <a:r>
              <a:rPr lang="en-US" dirty="0" smtClean="0"/>
              <a:t> </a:t>
            </a:r>
          </a:p>
          <a:p>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Mr\Pictures\Screenshots\Screenshot (294).png"/>
          <p:cNvPicPr/>
          <p:nvPr/>
        </p:nvPicPr>
        <p:blipFill>
          <a:blip r:embed="rId2"/>
          <a:srcRect/>
          <a:stretch>
            <a:fillRect/>
          </a:stretch>
        </p:blipFill>
        <p:spPr bwMode="auto">
          <a:xfrm>
            <a:off x="1022314" y="1214423"/>
            <a:ext cx="4114800" cy="2286016"/>
          </a:xfrm>
          <a:prstGeom prst="rect">
            <a:avLst/>
          </a:prstGeom>
          <a:noFill/>
          <a:ln w="9525">
            <a:noFill/>
            <a:miter lim="800000"/>
            <a:headEnd/>
            <a:tailEnd/>
          </a:ln>
        </p:spPr>
      </p:pic>
      <p:pic>
        <p:nvPicPr>
          <p:cNvPr id="7" name="Picture 6" descr="C:\Users\Mr\Pictures\Screenshots\Screenshot (295).png"/>
          <p:cNvPicPr/>
          <p:nvPr/>
        </p:nvPicPr>
        <p:blipFill>
          <a:blip r:embed="rId3"/>
          <a:srcRect/>
          <a:stretch>
            <a:fillRect/>
          </a:stretch>
        </p:blipFill>
        <p:spPr bwMode="auto">
          <a:xfrm>
            <a:off x="6380164" y="1214422"/>
            <a:ext cx="4114800" cy="2286000"/>
          </a:xfrm>
          <a:prstGeom prst="rect">
            <a:avLst/>
          </a:prstGeom>
          <a:noFill/>
          <a:ln w="9525">
            <a:noFill/>
            <a:miter lim="800000"/>
            <a:headEnd/>
            <a:tailEnd/>
          </a:ln>
        </p:spPr>
      </p:pic>
      <p:pic>
        <p:nvPicPr>
          <p:cNvPr id="8" name="Picture 7" descr="C:\Users\Mr\Pictures\Screenshots\Screenshot (296).png"/>
          <p:cNvPicPr/>
          <p:nvPr/>
        </p:nvPicPr>
        <p:blipFill>
          <a:blip r:embed="rId4"/>
          <a:srcRect/>
          <a:stretch>
            <a:fillRect/>
          </a:stretch>
        </p:blipFill>
        <p:spPr bwMode="auto">
          <a:xfrm>
            <a:off x="1022314" y="3857628"/>
            <a:ext cx="4114800" cy="2286000"/>
          </a:xfrm>
          <a:prstGeom prst="rect">
            <a:avLst/>
          </a:prstGeom>
          <a:noFill/>
          <a:ln w="9525">
            <a:noFill/>
            <a:miter lim="800000"/>
            <a:headEnd/>
            <a:tailEnd/>
          </a:ln>
        </p:spPr>
      </p:pic>
      <p:pic>
        <p:nvPicPr>
          <p:cNvPr id="9" name="Picture 8" descr="C:\Users\Mr\Pictures\Screenshots\Screenshot (297).png"/>
          <p:cNvPicPr/>
          <p:nvPr/>
        </p:nvPicPr>
        <p:blipFill>
          <a:blip r:embed="rId5"/>
          <a:srcRect/>
          <a:stretch>
            <a:fillRect/>
          </a:stretch>
        </p:blipFill>
        <p:spPr bwMode="auto">
          <a:xfrm>
            <a:off x="6308726" y="4000504"/>
            <a:ext cx="4114800" cy="2286000"/>
          </a:xfrm>
          <a:prstGeom prst="rect">
            <a:avLst/>
          </a:prstGeom>
          <a:noFill/>
          <a:ln w="9525">
            <a:noFill/>
            <a:miter lim="800000"/>
            <a:headEnd/>
            <a:tailEnd/>
          </a:ln>
        </p:spPr>
      </p:pic>
      <p:sp>
        <p:nvSpPr>
          <p:cNvPr id="10" name="Title 1"/>
          <p:cNvSpPr>
            <a:spLocks noGrp="1"/>
          </p:cNvSpPr>
          <p:nvPr>
            <p:ph type="title"/>
          </p:nvPr>
        </p:nvSpPr>
        <p:spPr>
          <a:xfrm>
            <a:off x="1379504" y="0"/>
            <a:ext cx="9601200" cy="1143000"/>
          </a:xfrm>
        </p:spPr>
        <p:txBody>
          <a:bodyPr/>
          <a:lstStyle/>
          <a:p>
            <a:r>
              <a:rPr lang="en-US" dirty="0" smtClean="0">
                <a:latin typeface="Arial" pitchFamily="34" charset="0"/>
                <a:cs typeface="Arial" pitchFamily="34" charset="0"/>
              </a:rPr>
              <a:t>Screenshots of Datasets used: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066" y="1142984"/>
            <a:ext cx="9815548" cy="4876816"/>
          </a:xfrm>
        </p:spPr>
        <p:txBody>
          <a:bodyPr>
            <a:normAutofit/>
          </a:bodyPr>
          <a:lstStyle/>
          <a:p>
            <a:pPr algn="just">
              <a:buNone/>
            </a:pPr>
            <a:r>
              <a:rPr lang="en-US" sz="1600" b="1" dirty="0" smtClean="0">
                <a:latin typeface="Arial" pitchFamily="34" charset="0"/>
                <a:cs typeface="Arial" pitchFamily="34" charset="0"/>
              </a:rPr>
              <a:t> Dataset used: </a:t>
            </a:r>
            <a:r>
              <a:rPr lang="en-US" sz="1600" dirty="0" smtClean="0">
                <a:latin typeface="Arial" pitchFamily="34" charset="0"/>
                <a:cs typeface="Arial" pitchFamily="34" charset="0"/>
              </a:rPr>
              <a:t>The dataset used is the MNIST database of handwritten digits. It consists of a training set of 60,000 examples, and a test set of 10,000 examples. The digits have been size-normalized and centered in a fixed-size image. The images are of size 28*28 pixels. It is a good database for people who want to try learning techniques and pattern recognition methods on real-world data while spending minimal efforts on preprocessing and formatting.</a:t>
            </a:r>
          </a:p>
          <a:p>
            <a:pPr algn="just">
              <a:buFont typeface="Wingdings" pitchFamily="2" charset="2"/>
              <a:buChar char="Ø"/>
            </a:pPr>
            <a:r>
              <a:rPr lang="en-US" sz="1600" b="1" dirty="0" smtClean="0">
                <a:latin typeface="Arial" pitchFamily="34" charset="0"/>
                <a:cs typeface="Arial" pitchFamily="34" charset="0"/>
              </a:rPr>
              <a:t> </a:t>
            </a:r>
            <a:r>
              <a:rPr lang="en-US" sz="1600" dirty="0" smtClean="0">
                <a:latin typeface="Arial" pitchFamily="34" charset="0"/>
                <a:cs typeface="Arial" pitchFamily="34" charset="0"/>
              </a:rPr>
              <a:t>The dataset was constructed from a number of scanned document dataset available from the National Institute of Standards and Technology (NIST). This is where the name for the dataset comes from, as the Modified NIST or MNIST dataset.</a:t>
            </a:r>
          </a:p>
          <a:p>
            <a:pPr algn="just">
              <a:buFont typeface="Wingdings" pitchFamily="2" charset="2"/>
              <a:buChar char="Ø"/>
            </a:pPr>
            <a:r>
              <a:rPr lang="en-US" sz="1600" dirty="0" smtClean="0">
                <a:latin typeface="Arial" pitchFamily="34" charset="0"/>
                <a:cs typeface="Arial" pitchFamily="34" charset="0"/>
              </a:rPr>
              <a:t>Images of digits were taken from a variety of scanned documents, normalized in size and centered. This makes it an excellent dataset for evaluating models, allowing the developer to focus on the machine learning with very little data cleaning or preparation required</a:t>
            </a:r>
          </a:p>
          <a:p>
            <a:pPr algn="just">
              <a:buFont typeface="Wingdings" pitchFamily="2" charset="2"/>
              <a:buChar char="Ø"/>
            </a:pPr>
            <a:r>
              <a:rPr lang="en-US" sz="1600" dirty="0" smtClean="0">
                <a:latin typeface="Arial" pitchFamily="34" charset="0"/>
                <a:cs typeface="Arial" pitchFamily="34" charset="0"/>
              </a:rPr>
              <a:t>Each image is a 28 by 28 pixel square (784 pixels total). A standard spit of the dataset is used to evaluate and compare models, where 60,000 images are used to train a model and a separate set of 10,000 images are used to test it</a:t>
            </a:r>
          </a:p>
          <a:p>
            <a:pPr>
              <a:buNone/>
            </a:pP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79504" y="0"/>
            <a:ext cx="9601200" cy="1143000"/>
          </a:xfrm>
        </p:spPr>
        <p:txBody>
          <a:bodyPr/>
          <a:lstStyle/>
          <a:p>
            <a:r>
              <a:rPr lang="en-US" dirty="0" smtClean="0">
                <a:latin typeface="Arial" pitchFamily="34" charset="0"/>
                <a:cs typeface="Arial" pitchFamily="34" charset="0"/>
              </a:rPr>
              <a:t>Flow Chart:</a:t>
            </a:r>
            <a:endParaRPr lang="en-US" dirty="0"/>
          </a:p>
        </p:txBody>
      </p:sp>
      <p:grpSp>
        <p:nvGrpSpPr>
          <p:cNvPr id="87042" name="Group 2"/>
          <p:cNvGrpSpPr>
            <a:grpSpLocks/>
          </p:cNvGrpSpPr>
          <p:nvPr/>
        </p:nvGrpSpPr>
        <p:grpSpPr bwMode="auto">
          <a:xfrm>
            <a:off x="5094280" y="500042"/>
            <a:ext cx="4132258" cy="6011856"/>
            <a:chOff x="4145" y="3185"/>
            <a:chExt cx="6004" cy="10057"/>
          </a:xfrm>
        </p:grpSpPr>
        <p:grpSp>
          <p:nvGrpSpPr>
            <p:cNvPr id="87043" name="Group 3"/>
            <p:cNvGrpSpPr>
              <a:grpSpLocks/>
            </p:cNvGrpSpPr>
            <p:nvPr/>
          </p:nvGrpSpPr>
          <p:grpSpPr bwMode="auto">
            <a:xfrm>
              <a:off x="4145" y="3185"/>
              <a:ext cx="5230" cy="10057"/>
              <a:chOff x="2983" y="1531"/>
              <a:chExt cx="6392" cy="11134"/>
            </a:xfrm>
          </p:grpSpPr>
          <p:cxnSp>
            <p:nvCxnSpPr>
              <p:cNvPr id="87044" name="AutoShape 4"/>
              <p:cNvCxnSpPr>
                <a:cxnSpLocks noChangeShapeType="1"/>
              </p:cNvCxnSpPr>
              <p:nvPr/>
            </p:nvCxnSpPr>
            <p:spPr bwMode="auto">
              <a:xfrm rot="16200000">
                <a:off x="4824" y="5004"/>
                <a:ext cx="7155" cy="1947"/>
              </a:xfrm>
              <a:prstGeom prst="bentConnector3">
                <a:avLst>
                  <a:gd name="adj1" fmla="val 69"/>
                </a:avLst>
              </a:prstGeom>
              <a:noFill/>
              <a:ln w="9525">
                <a:solidFill>
                  <a:srgbClr val="000000"/>
                </a:solidFill>
                <a:miter lim="800000"/>
                <a:headEnd/>
                <a:tailEnd/>
              </a:ln>
            </p:spPr>
          </p:cxnSp>
          <p:grpSp>
            <p:nvGrpSpPr>
              <p:cNvPr id="87045" name="Group 5"/>
              <p:cNvGrpSpPr>
                <a:grpSpLocks/>
              </p:cNvGrpSpPr>
              <p:nvPr/>
            </p:nvGrpSpPr>
            <p:grpSpPr bwMode="auto">
              <a:xfrm>
                <a:off x="2983" y="1531"/>
                <a:ext cx="6392" cy="11134"/>
                <a:chOff x="2983" y="1531"/>
                <a:chExt cx="6392" cy="11134"/>
              </a:xfrm>
            </p:grpSpPr>
            <p:grpSp>
              <p:nvGrpSpPr>
                <p:cNvPr id="87046" name="Group 6"/>
                <p:cNvGrpSpPr>
                  <a:grpSpLocks/>
                </p:cNvGrpSpPr>
                <p:nvPr/>
              </p:nvGrpSpPr>
              <p:grpSpPr bwMode="auto">
                <a:xfrm>
                  <a:off x="2983" y="1531"/>
                  <a:ext cx="4970" cy="11134"/>
                  <a:chOff x="2455" y="2125"/>
                  <a:chExt cx="5760" cy="13212"/>
                </a:xfrm>
              </p:grpSpPr>
              <p:sp>
                <p:nvSpPr>
                  <p:cNvPr id="87047" name="AutoShape 7"/>
                  <p:cNvSpPr>
                    <a:spLocks noChangeArrowheads="1"/>
                  </p:cNvSpPr>
                  <p:nvPr/>
                </p:nvSpPr>
                <p:spPr bwMode="auto">
                  <a:xfrm>
                    <a:off x="3493" y="14755"/>
                    <a:ext cx="3697" cy="582"/>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48" name="AutoShape 8"/>
                  <p:cNvSpPr>
                    <a:spLocks noChangeArrowheads="1"/>
                  </p:cNvSpPr>
                  <p:nvPr/>
                </p:nvSpPr>
                <p:spPr bwMode="auto">
                  <a:xfrm>
                    <a:off x="3500" y="2125"/>
                    <a:ext cx="3697" cy="582"/>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49" name="AutoShape 9"/>
                  <p:cNvSpPr>
                    <a:spLocks noChangeArrowheads="1"/>
                  </p:cNvSpPr>
                  <p:nvPr/>
                </p:nvSpPr>
                <p:spPr bwMode="auto">
                  <a:xfrm>
                    <a:off x="2455" y="3403"/>
                    <a:ext cx="5760" cy="974"/>
                  </a:xfrm>
                  <a:prstGeom prst="flowChartInputOutpu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0" name="Rectangle 10"/>
                  <p:cNvSpPr>
                    <a:spLocks noChangeArrowheads="1"/>
                  </p:cNvSpPr>
                  <p:nvPr/>
                </p:nvSpPr>
                <p:spPr bwMode="auto">
                  <a:xfrm>
                    <a:off x="2455" y="5316"/>
                    <a:ext cx="5760" cy="5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1" name="Rectangle 11"/>
                  <p:cNvSpPr>
                    <a:spLocks noChangeArrowheads="1"/>
                  </p:cNvSpPr>
                  <p:nvPr/>
                </p:nvSpPr>
                <p:spPr bwMode="auto">
                  <a:xfrm>
                    <a:off x="2455" y="9250"/>
                    <a:ext cx="5760" cy="5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2" name="Rectangle 12"/>
                  <p:cNvSpPr>
                    <a:spLocks noChangeArrowheads="1"/>
                  </p:cNvSpPr>
                  <p:nvPr/>
                </p:nvSpPr>
                <p:spPr bwMode="auto">
                  <a:xfrm>
                    <a:off x="2455" y="7935"/>
                    <a:ext cx="5760" cy="5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3" name="Rectangle 13"/>
                  <p:cNvSpPr>
                    <a:spLocks noChangeArrowheads="1"/>
                  </p:cNvSpPr>
                  <p:nvPr/>
                </p:nvSpPr>
                <p:spPr bwMode="auto">
                  <a:xfrm>
                    <a:off x="2455" y="6620"/>
                    <a:ext cx="5760" cy="5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4" name="AutoShape 14"/>
                  <p:cNvSpPr>
                    <a:spLocks noChangeArrowheads="1"/>
                  </p:cNvSpPr>
                  <p:nvPr/>
                </p:nvSpPr>
                <p:spPr bwMode="auto">
                  <a:xfrm>
                    <a:off x="3092" y="10591"/>
                    <a:ext cx="4515" cy="2099"/>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55" name="Rectangle 15"/>
                  <p:cNvSpPr>
                    <a:spLocks noChangeArrowheads="1"/>
                  </p:cNvSpPr>
                  <p:nvPr/>
                </p:nvSpPr>
                <p:spPr bwMode="auto">
                  <a:xfrm>
                    <a:off x="2455" y="13459"/>
                    <a:ext cx="5760" cy="57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87056" name="AutoShape 16"/>
                  <p:cNvCxnSpPr>
                    <a:cxnSpLocks noChangeShapeType="1"/>
                  </p:cNvCxnSpPr>
                  <p:nvPr/>
                </p:nvCxnSpPr>
                <p:spPr bwMode="auto">
                  <a:xfrm>
                    <a:off x="5345" y="2707"/>
                    <a:ext cx="0" cy="696"/>
                  </a:xfrm>
                  <a:prstGeom prst="straightConnector1">
                    <a:avLst/>
                  </a:prstGeom>
                  <a:noFill/>
                  <a:ln w="9525">
                    <a:solidFill>
                      <a:srgbClr val="000000"/>
                    </a:solidFill>
                    <a:round/>
                    <a:headEnd/>
                    <a:tailEnd type="triangle" w="med" len="med"/>
                  </a:ln>
                </p:spPr>
              </p:cxnSp>
              <p:cxnSp>
                <p:nvCxnSpPr>
                  <p:cNvPr id="87057" name="AutoShape 17"/>
                  <p:cNvCxnSpPr>
                    <a:cxnSpLocks noChangeShapeType="1"/>
                  </p:cNvCxnSpPr>
                  <p:nvPr/>
                </p:nvCxnSpPr>
                <p:spPr bwMode="auto">
                  <a:xfrm>
                    <a:off x="5345" y="4377"/>
                    <a:ext cx="0" cy="939"/>
                  </a:xfrm>
                  <a:prstGeom prst="straightConnector1">
                    <a:avLst/>
                  </a:prstGeom>
                  <a:noFill/>
                  <a:ln w="9525">
                    <a:solidFill>
                      <a:srgbClr val="000000"/>
                    </a:solidFill>
                    <a:round/>
                    <a:headEnd/>
                    <a:tailEnd type="triangle" w="med" len="med"/>
                  </a:ln>
                </p:spPr>
              </p:cxnSp>
              <p:cxnSp>
                <p:nvCxnSpPr>
                  <p:cNvPr id="87058" name="AutoShape 18"/>
                  <p:cNvCxnSpPr>
                    <a:cxnSpLocks noChangeShapeType="1"/>
                  </p:cNvCxnSpPr>
                  <p:nvPr/>
                </p:nvCxnSpPr>
                <p:spPr bwMode="auto">
                  <a:xfrm>
                    <a:off x="5345" y="5892"/>
                    <a:ext cx="0" cy="728"/>
                  </a:xfrm>
                  <a:prstGeom prst="straightConnector1">
                    <a:avLst/>
                  </a:prstGeom>
                  <a:noFill/>
                  <a:ln w="9525">
                    <a:solidFill>
                      <a:srgbClr val="000000"/>
                    </a:solidFill>
                    <a:round/>
                    <a:headEnd/>
                    <a:tailEnd type="triangle" w="med" len="med"/>
                  </a:ln>
                </p:spPr>
              </p:cxnSp>
              <p:cxnSp>
                <p:nvCxnSpPr>
                  <p:cNvPr id="87059" name="AutoShape 19"/>
                  <p:cNvCxnSpPr>
                    <a:cxnSpLocks noChangeShapeType="1"/>
                  </p:cNvCxnSpPr>
                  <p:nvPr/>
                </p:nvCxnSpPr>
                <p:spPr bwMode="auto">
                  <a:xfrm>
                    <a:off x="5345" y="7196"/>
                    <a:ext cx="0" cy="739"/>
                  </a:xfrm>
                  <a:prstGeom prst="straightConnector1">
                    <a:avLst/>
                  </a:prstGeom>
                  <a:noFill/>
                  <a:ln w="9525">
                    <a:solidFill>
                      <a:srgbClr val="000000"/>
                    </a:solidFill>
                    <a:round/>
                    <a:headEnd/>
                    <a:tailEnd type="triangle" w="med" len="med"/>
                  </a:ln>
                </p:spPr>
              </p:cxnSp>
              <p:cxnSp>
                <p:nvCxnSpPr>
                  <p:cNvPr id="87060" name="AutoShape 20"/>
                  <p:cNvCxnSpPr>
                    <a:cxnSpLocks noChangeShapeType="1"/>
                  </p:cNvCxnSpPr>
                  <p:nvPr/>
                </p:nvCxnSpPr>
                <p:spPr bwMode="auto">
                  <a:xfrm>
                    <a:off x="5345" y="8511"/>
                    <a:ext cx="0" cy="739"/>
                  </a:xfrm>
                  <a:prstGeom prst="straightConnector1">
                    <a:avLst/>
                  </a:prstGeom>
                  <a:noFill/>
                  <a:ln w="9525">
                    <a:solidFill>
                      <a:srgbClr val="000000"/>
                    </a:solidFill>
                    <a:round/>
                    <a:headEnd/>
                    <a:tailEnd type="triangle" w="med" len="med"/>
                  </a:ln>
                </p:spPr>
              </p:cxnSp>
              <p:cxnSp>
                <p:nvCxnSpPr>
                  <p:cNvPr id="87061" name="AutoShape 21"/>
                  <p:cNvCxnSpPr>
                    <a:cxnSpLocks noChangeShapeType="1"/>
                  </p:cNvCxnSpPr>
                  <p:nvPr/>
                </p:nvCxnSpPr>
                <p:spPr bwMode="auto">
                  <a:xfrm>
                    <a:off x="5345" y="9826"/>
                    <a:ext cx="0" cy="765"/>
                  </a:xfrm>
                  <a:prstGeom prst="straightConnector1">
                    <a:avLst/>
                  </a:prstGeom>
                  <a:noFill/>
                  <a:ln w="9525">
                    <a:solidFill>
                      <a:srgbClr val="000000"/>
                    </a:solidFill>
                    <a:round/>
                    <a:headEnd/>
                    <a:tailEnd type="triangle" w="med" len="med"/>
                  </a:ln>
                </p:spPr>
              </p:cxnSp>
              <p:cxnSp>
                <p:nvCxnSpPr>
                  <p:cNvPr id="87062" name="AutoShape 22"/>
                  <p:cNvCxnSpPr>
                    <a:cxnSpLocks noChangeShapeType="1"/>
                  </p:cNvCxnSpPr>
                  <p:nvPr/>
                </p:nvCxnSpPr>
                <p:spPr bwMode="auto">
                  <a:xfrm>
                    <a:off x="5345" y="12690"/>
                    <a:ext cx="0" cy="769"/>
                  </a:xfrm>
                  <a:prstGeom prst="straightConnector1">
                    <a:avLst/>
                  </a:prstGeom>
                  <a:noFill/>
                  <a:ln w="9525">
                    <a:solidFill>
                      <a:srgbClr val="000000"/>
                    </a:solidFill>
                    <a:round/>
                    <a:headEnd/>
                    <a:tailEnd type="triangle" w="med" len="med"/>
                  </a:ln>
                </p:spPr>
              </p:cxnSp>
              <p:cxnSp>
                <p:nvCxnSpPr>
                  <p:cNvPr id="87063" name="AutoShape 23"/>
                  <p:cNvCxnSpPr>
                    <a:cxnSpLocks noChangeShapeType="1"/>
                  </p:cNvCxnSpPr>
                  <p:nvPr/>
                </p:nvCxnSpPr>
                <p:spPr bwMode="auto">
                  <a:xfrm>
                    <a:off x="5345" y="14035"/>
                    <a:ext cx="0" cy="720"/>
                  </a:xfrm>
                  <a:prstGeom prst="straightConnector1">
                    <a:avLst/>
                  </a:prstGeom>
                  <a:noFill/>
                  <a:ln w="9525">
                    <a:solidFill>
                      <a:srgbClr val="000000"/>
                    </a:solidFill>
                    <a:round/>
                    <a:headEnd/>
                    <a:tailEnd type="triangle" w="med" len="med"/>
                  </a:ln>
                </p:spPr>
              </p:cxnSp>
            </p:grpSp>
            <p:cxnSp>
              <p:nvCxnSpPr>
                <p:cNvPr id="87064" name="AutoShape 24"/>
                <p:cNvCxnSpPr>
                  <a:cxnSpLocks noChangeShapeType="1"/>
                </p:cNvCxnSpPr>
                <p:nvPr/>
              </p:nvCxnSpPr>
              <p:spPr bwMode="auto">
                <a:xfrm flipH="1">
                  <a:off x="5477" y="2400"/>
                  <a:ext cx="3898" cy="0"/>
                </a:xfrm>
                <a:prstGeom prst="straightConnector1">
                  <a:avLst/>
                </a:prstGeom>
                <a:noFill/>
                <a:ln w="9525">
                  <a:solidFill>
                    <a:srgbClr val="000000"/>
                  </a:solidFill>
                  <a:round/>
                  <a:headEnd/>
                  <a:tailEnd type="triangle" w="med" len="med"/>
                </a:ln>
              </p:spPr>
            </p:cxnSp>
          </p:grpSp>
        </p:grpSp>
        <p:sp>
          <p:nvSpPr>
            <p:cNvPr id="87065" name="Text Box 25"/>
            <p:cNvSpPr txBox="1">
              <a:spLocks noChangeArrowheads="1"/>
            </p:cNvSpPr>
            <p:nvPr/>
          </p:nvSpPr>
          <p:spPr bwMode="auto">
            <a:xfrm>
              <a:off x="5507" y="3229"/>
              <a:ext cx="1274" cy="3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rgbClr val="000000"/>
                  </a:solidFill>
                  <a:effectLst/>
                  <a:latin typeface="Times New Roman" pitchFamily="18" charset="0"/>
                  <a:cs typeface="Arial" pitchFamily="34" charset="0"/>
                </a:rPr>
                <a:t>START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66" name="Text Box 26"/>
            <p:cNvSpPr txBox="1">
              <a:spLocks noChangeArrowheads="1"/>
            </p:cNvSpPr>
            <p:nvPr/>
          </p:nvSpPr>
          <p:spPr bwMode="auto">
            <a:xfrm>
              <a:off x="4940" y="4268"/>
              <a:ext cx="2452" cy="54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Take scanned images as input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67" name="Text Box 27"/>
            <p:cNvSpPr txBox="1">
              <a:spLocks noChangeArrowheads="1"/>
            </p:cNvSpPr>
            <p:nvPr/>
          </p:nvSpPr>
          <p:spPr bwMode="auto">
            <a:xfrm>
              <a:off x="4323" y="5682"/>
              <a:ext cx="3709" cy="32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dirty="0" smtClean="0">
                  <a:ln>
                    <a:noFill/>
                  </a:ln>
                  <a:solidFill>
                    <a:schemeClr val="tx1"/>
                  </a:solidFill>
                  <a:effectLst/>
                  <a:latin typeface="Times New Roman" pitchFamily="18" charset="0"/>
                  <a:cs typeface="Arial" pitchFamily="34" charset="0"/>
                </a:rPr>
                <a:t>Train Network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7068" name="Text Box 28"/>
            <p:cNvSpPr txBox="1">
              <a:spLocks noChangeArrowheads="1"/>
            </p:cNvSpPr>
            <p:nvPr/>
          </p:nvSpPr>
          <p:spPr bwMode="auto">
            <a:xfrm>
              <a:off x="4323" y="6650"/>
              <a:ext cx="3654" cy="3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Preprocessing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69" name="Text Box 29"/>
            <p:cNvSpPr txBox="1">
              <a:spLocks noChangeArrowheads="1"/>
            </p:cNvSpPr>
            <p:nvPr/>
          </p:nvSpPr>
          <p:spPr bwMode="auto">
            <a:xfrm>
              <a:off x="4220" y="7685"/>
              <a:ext cx="3860" cy="32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Feature Extraction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0" name="Text Box 30"/>
            <p:cNvSpPr txBox="1">
              <a:spLocks noChangeArrowheads="1"/>
            </p:cNvSpPr>
            <p:nvPr/>
          </p:nvSpPr>
          <p:spPr bwMode="auto">
            <a:xfrm>
              <a:off x="4220" y="8640"/>
              <a:ext cx="3895" cy="36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Stroke Identification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1" name="Text Box 31"/>
            <p:cNvSpPr txBox="1">
              <a:spLocks noChangeArrowheads="1"/>
            </p:cNvSpPr>
            <p:nvPr/>
          </p:nvSpPr>
          <p:spPr bwMode="auto">
            <a:xfrm>
              <a:off x="5579" y="10055"/>
              <a:ext cx="1311" cy="74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600" b="0" i="0" u="none" strike="noStrike" cap="none" normalizeH="0" baseline="0" smtClean="0">
                  <a:ln>
                    <a:noFill/>
                  </a:ln>
                  <a:solidFill>
                    <a:schemeClr val="tx1"/>
                  </a:solidFill>
                  <a:effectLst/>
                  <a:latin typeface="Times New Roman" pitchFamily="18" charset="0"/>
                  <a:cs typeface="Arial" pitchFamily="34" charset="0"/>
                </a:rPr>
                <a:t>Handwritten Character Match with Training Dataset (CNN)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2" name="Text Box 32"/>
            <p:cNvSpPr txBox="1">
              <a:spLocks noChangeArrowheads="1"/>
            </p:cNvSpPr>
            <p:nvPr/>
          </p:nvSpPr>
          <p:spPr bwMode="auto">
            <a:xfrm>
              <a:off x="4220" y="11857"/>
              <a:ext cx="3860" cy="33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Character Recognition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3" name="Text Box 33"/>
            <p:cNvSpPr txBox="1">
              <a:spLocks noChangeArrowheads="1"/>
            </p:cNvSpPr>
            <p:nvPr/>
          </p:nvSpPr>
          <p:spPr bwMode="auto">
            <a:xfrm>
              <a:off x="5247" y="12860"/>
              <a:ext cx="1792" cy="32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END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4" name="Text Box 34"/>
            <p:cNvSpPr txBox="1">
              <a:spLocks noChangeArrowheads="1"/>
            </p:cNvSpPr>
            <p:nvPr/>
          </p:nvSpPr>
          <p:spPr bwMode="auto">
            <a:xfrm>
              <a:off x="6365" y="9161"/>
              <a:ext cx="674" cy="29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cs typeface="Arial" pitchFamily="34" charset="0"/>
                </a:rPr>
                <a:t>YES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7075" name="Text Box 35"/>
            <p:cNvSpPr txBox="1">
              <a:spLocks noChangeArrowheads="1"/>
            </p:cNvSpPr>
            <p:nvPr/>
          </p:nvSpPr>
          <p:spPr bwMode="auto">
            <a:xfrm>
              <a:off x="9429" y="6465"/>
              <a:ext cx="720" cy="39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chemeClr val="tx1"/>
                  </a:solidFill>
                  <a:effectLst/>
                  <a:latin typeface="Calibri" pitchFamily="34" charset="0"/>
                  <a:cs typeface="Arial" pitchFamily="34" charset="0"/>
                </a:rPr>
                <a:t>NO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357166"/>
            <a:ext cx="2714644" cy="714372"/>
          </a:xfrm>
        </p:spPr>
        <p:txBody>
          <a:bodyPr/>
          <a:lstStyle/>
          <a:p>
            <a:r>
              <a:rPr lang="en-GB" dirty="0" smtClean="0">
                <a:latin typeface="Arial" pitchFamily="34" charset="0"/>
                <a:cs typeface="Arial" pitchFamily="34" charset="0"/>
              </a:rPr>
              <a:t>Introduction</a:t>
            </a:r>
            <a:endParaRPr lang="en-GB" dirty="0">
              <a:latin typeface="Arial" pitchFamily="34" charset="0"/>
              <a:cs typeface="Arial" pitchFamily="34" charset="0"/>
            </a:endParaRPr>
          </a:p>
        </p:txBody>
      </p:sp>
      <p:sp>
        <p:nvSpPr>
          <p:cNvPr id="4" name="Content Placeholder 3"/>
          <p:cNvSpPr>
            <a:spLocks noGrp="1"/>
          </p:cNvSpPr>
          <p:nvPr>
            <p:ph idx="1"/>
          </p:nvPr>
        </p:nvSpPr>
        <p:spPr>
          <a:xfrm>
            <a:off x="1522380" y="1500174"/>
            <a:ext cx="9601200" cy="4214842"/>
          </a:xfrm>
          <a:ln>
            <a:noFill/>
          </a:ln>
        </p:spPr>
        <p:txBody>
          <a:bodyPr>
            <a:normAutofit fontScale="92500" lnSpcReduction="20000"/>
          </a:bodyPr>
          <a:lstStyle/>
          <a:p>
            <a:pPr>
              <a:lnSpc>
                <a:spcPct val="120000"/>
              </a:lnSpc>
              <a:buFont typeface="Wingdings" pitchFamily="2" charset="2"/>
              <a:buChar char="Ø"/>
            </a:pPr>
            <a:endParaRPr lang="en-US" sz="1600" dirty="0" smtClean="0">
              <a:latin typeface="Arial" pitchFamily="34" charset="0"/>
              <a:cs typeface="Arial" pitchFamily="34" charset="0"/>
            </a:endParaRPr>
          </a:p>
          <a:p>
            <a:pPr algn="just">
              <a:lnSpc>
                <a:spcPct val="120000"/>
              </a:lnSpc>
              <a:buFont typeface="Wingdings" pitchFamily="2" charset="2"/>
              <a:buChar char="Ø"/>
            </a:pPr>
            <a:r>
              <a:rPr lang="en-US" sz="1700" dirty="0" smtClean="0">
                <a:latin typeface="Arial" pitchFamily="34" charset="0"/>
                <a:cs typeface="Arial" pitchFamily="34" charset="0"/>
              </a:rPr>
              <a:t>Handwritten character recognition is an area of pattern recognition which defines an ability of a machine to analyze patterns and identify the character.</a:t>
            </a:r>
          </a:p>
          <a:p>
            <a:pPr algn="just">
              <a:lnSpc>
                <a:spcPct val="120000"/>
              </a:lnSpc>
              <a:buFont typeface="Wingdings" pitchFamily="2" charset="2"/>
              <a:buChar char="Ø"/>
            </a:pPr>
            <a:r>
              <a:rPr lang="en-US" sz="1700" dirty="0" smtClean="0">
                <a:latin typeface="Arial" pitchFamily="34" charset="0"/>
                <a:cs typeface="Arial" pitchFamily="34" charset="0"/>
              </a:rPr>
              <a:t> Pattern recognition is the science of making inferences from perceptual data based on either a priori knowledge or on statistical information . </a:t>
            </a:r>
          </a:p>
          <a:p>
            <a:pPr algn="just">
              <a:lnSpc>
                <a:spcPct val="120000"/>
              </a:lnSpc>
              <a:buFont typeface="Wingdings" pitchFamily="2" charset="2"/>
              <a:buChar char="Ø"/>
            </a:pPr>
            <a:r>
              <a:rPr lang="en-US" sz="1700" dirty="0" smtClean="0">
                <a:latin typeface="Arial" pitchFamily="34" charset="0"/>
                <a:cs typeface="Arial" pitchFamily="34" charset="0"/>
              </a:rPr>
              <a:t>Handwritten Character recognition is the technique or ability of the computer to receive interpret intelligible handwriting from source such as paper document or photograph</a:t>
            </a:r>
          </a:p>
          <a:p>
            <a:pPr algn="just">
              <a:lnSpc>
                <a:spcPct val="120000"/>
              </a:lnSpc>
              <a:buFont typeface="Wingdings" pitchFamily="2" charset="2"/>
              <a:buChar char="Ø"/>
            </a:pPr>
            <a:r>
              <a:rPr lang="en-US" sz="1700" dirty="0" smtClean="0">
                <a:latin typeface="Arial" pitchFamily="34" charset="0"/>
                <a:cs typeface="Arial" pitchFamily="34" charset="0"/>
              </a:rPr>
              <a:t>The basic function of pattern recognition system is to detect and extract common features from the patterns describing the objects that belong to the same pattern classes and to recognize the pattern and classify it as a member of the pattern class under consideration. Since last few decades and advancement in technology, computers interact more effectively with humans and with the natural world e.g. speech recognition, handwritten recognition, gesture recognition etc. However, Humans are outperforming far better than machines in recognizing patterns. </a:t>
            </a:r>
          </a:p>
          <a:p>
            <a:pPr>
              <a:buFont typeface="Wingdings" pitchFamily="2" charset="2"/>
              <a:buChar char="Ø"/>
            </a:pPr>
            <a:endParaRPr lang="en-US" sz="1600"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79504" y="0"/>
            <a:ext cx="9601200" cy="1143000"/>
          </a:xfrm>
        </p:spPr>
        <p:txBody>
          <a:bodyPr/>
          <a:lstStyle/>
          <a:p>
            <a:r>
              <a:rPr lang="en-US" dirty="0" smtClean="0">
                <a:latin typeface="Arial" pitchFamily="34" charset="0"/>
                <a:cs typeface="Arial" pitchFamily="34" charset="0"/>
              </a:rPr>
              <a:t>Use Case:</a:t>
            </a:r>
            <a:endParaRPr lang="en-US" dirty="0"/>
          </a:p>
        </p:txBody>
      </p:sp>
      <p:pic>
        <p:nvPicPr>
          <p:cNvPr id="5" name="Picture 4" descr="C:\Users\Mr\Pictures\Screenshots\Screenshot (306).png"/>
          <p:cNvPicPr/>
          <p:nvPr/>
        </p:nvPicPr>
        <p:blipFill>
          <a:blip r:embed="rId2"/>
          <a:srcRect/>
          <a:stretch>
            <a:fillRect/>
          </a:stretch>
        </p:blipFill>
        <p:spPr bwMode="auto">
          <a:xfrm>
            <a:off x="3665520" y="642918"/>
            <a:ext cx="5657588" cy="585676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Hardware and Software requirements:</a:t>
            </a:r>
            <a:endParaRPr lang="en-US" dirty="0">
              <a:latin typeface="Arial" pitchFamily="34" charset="0"/>
              <a:cs typeface="Arial" pitchFamily="34" charset="0"/>
            </a:endParaRPr>
          </a:p>
        </p:txBody>
      </p:sp>
      <p:sp>
        <p:nvSpPr>
          <p:cNvPr id="3" name="Content Placeholder 2"/>
          <p:cNvSpPr>
            <a:spLocks noGrp="1"/>
          </p:cNvSpPr>
          <p:nvPr>
            <p:ph idx="1"/>
          </p:nvPr>
        </p:nvSpPr>
        <p:spPr>
          <a:xfrm>
            <a:off x="1522380" y="1500174"/>
            <a:ext cx="9601200" cy="4857784"/>
          </a:xfrm>
        </p:spPr>
        <p:txBody>
          <a:bodyPr>
            <a:normAutofit lnSpcReduction="10000"/>
          </a:bodyPr>
          <a:lstStyle/>
          <a:p>
            <a:pPr>
              <a:buNone/>
            </a:pPr>
            <a:r>
              <a:rPr lang="en-US" sz="1900" b="1" dirty="0" smtClean="0">
                <a:latin typeface="Arial" pitchFamily="34" charset="0"/>
                <a:cs typeface="Arial" pitchFamily="34" charset="0"/>
              </a:rPr>
              <a:t>Min-Hardware requirements</a:t>
            </a:r>
          </a:p>
          <a:p>
            <a:pPr>
              <a:buFont typeface="Wingdings" pitchFamily="2" charset="2"/>
              <a:buChar char="Ø"/>
            </a:pPr>
            <a:r>
              <a:rPr lang="en-US" sz="1700" dirty="0" smtClean="0">
                <a:latin typeface="Arial" pitchFamily="34" charset="0"/>
                <a:cs typeface="Arial" pitchFamily="34" charset="0"/>
              </a:rPr>
              <a:t>8GB RAM or higher</a:t>
            </a:r>
          </a:p>
          <a:p>
            <a:pPr>
              <a:buFont typeface="Wingdings" pitchFamily="2" charset="2"/>
              <a:buChar char="Ø"/>
            </a:pPr>
            <a:r>
              <a:rPr lang="en-US" sz="1700" dirty="0" smtClean="0">
                <a:latin typeface="Arial" pitchFamily="34" charset="0"/>
                <a:cs typeface="Arial" pitchFamily="34" charset="0"/>
              </a:rPr>
              <a:t>Hard drive 500GB or higher</a:t>
            </a:r>
          </a:p>
          <a:p>
            <a:pPr>
              <a:buFont typeface="Wingdings" pitchFamily="2" charset="2"/>
              <a:buChar char="Ø"/>
            </a:pPr>
            <a:r>
              <a:rPr lang="en-US" sz="1700" dirty="0" smtClean="0">
                <a:latin typeface="Arial" pitchFamily="34" charset="0"/>
                <a:cs typeface="Arial" pitchFamily="34" charset="0"/>
              </a:rPr>
              <a:t>CPU core i5</a:t>
            </a:r>
          </a:p>
          <a:p>
            <a:pPr>
              <a:buFont typeface="Wingdings" pitchFamily="2" charset="2"/>
              <a:buChar char="Ø"/>
            </a:pPr>
            <a:r>
              <a:rPr lang="en-US" sz="1700" dirty="0" smtClean="0">
                <a:latin typeface="Arial" pitchFamily="34" charset="0"/>
                <a:cs typeface="Arial" pitchFamily="34" charset="0"/>
              </a:rPr>
              <a:t>External GPU</a:t>
            </a:r>
          </a:p>
          <a:p>
            <a:pPr>
              <a:buNone/>
            </a:pPr>
            <a:endParaRPr lang="en-US" sz="1700" dirty="0" smtClean="0">
              <a:latin typeface="Arial" pitchFamily="34" charset="0"/>
              <a:cs typeface="Arial" pitchFamily="34" charset="0"/>
            </a:endParaRPr>
          </a:p>
          <a:p>
            <a:pPr>
              <a:buNone/>
            </a:pPr>
            <a:r>
              <a:rPr lang="en-US" sz="1900" b="1" dirty="0" smtClean="0">
                <a:latin typeface="Arial" pitchFamily="34" charset="0"/>
                <a:cs typeface="Arial" pitchFamily="34" charset="0"/>
              </a:rPr>
              <a:t>Software requirements</a:t>
            </a:r>
          </a:p>
          <a:p>
            <a:pPr>
              <a:buFont typeface="Wingdings" pitchFamily="2" charset="2"/>
              <a:buChar char="Ø"/>
            </a:pPr>
            <a:r>
              <a:rPr lang="en-US" sz="1700" dirty="0" smtClean="0">
                <a:latin typeface="Arial" pitchFamily="34" charset="0"/>
                <a:cs typeface="Arial" pitchFamily="34" charset="0"/>
              </a:rPr>
              <a:t>Python3 or above</a:t>
            </a:r>
          </a:p>
          <a:p>
            <a:pPr>
              <a:buFont typeface="Wingdings" pitchFamily="2" charset="2"/>
              <a:buChar char="Ø"/>
            </a:pPr>
            <a:r>
              <a:rPr lang="en-US" sz="1700" dirty="0" smtClean="0">
                <a:latin typeface="Arial" pitchFamily="34" charset="0"/>
                <a:cs typeface="Arial" pitchFamily="34" charset="0"/>
              </a:rPr>
              <a:t>Python libraries and pip package manager</a:t>
            </a:r>
          </a:p>
          <a:p>
            <a:pPr>
              <a:buFont typeface="Wingdings" pitchFamily="2" charset="2"/>
              <a:buChar char="Ø"/>
            </a:pPr>
            <a:r>
              <a:rPr lang="en-US" sz="1700" dirty="0" smtClean="0">
                <a:latin typeface="Arial" pitchFamily="34" charset="0"/>
                <a:cs typeface="Arial" pitchFamily="34" charset="0"/>
              </a:rPr>
              <a:t>MNIST datasets</a:t>
            </a:r>
          </a:p>
          <a:p>
            <a:pPr>
              <a:buFont typeface="Wingdings" pitchFamily="2" charset="2"/>
              <a:buChar char="Ø"/>
            </a:pPr>
            <a:r>
              <a:rPr lang="en-US" sz="1700" dirty="0" smtClean="0">
                <a:latin typeface="Arial" pitchFamily="34" charset="0"/>
                <a:cs typeface="Arial" pitchFamily="34" charset="0"/>
              </a:rPr>
              <a:t>MATLAB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79504" y="-71462"/>
            <a:ext cx="9601200" cy="1143000"/>
          </a:xfrm>
        </p:spPr>
        <p:txBody>
          <a:bodyPr/>
          <a:lstStyle/>
          <a:p>
            <a:r>
              <a:rPr lang="en-US" dirty="0" smtClean="0">
                <a:latin typeface="Arial" pitchFamily="34" charset="0"/>
                <a:cs typeface="Arial" pitchFamily="34" charset="0"/>
              </a:rPr>
              <a:t>Screenshots of processing:</a:t>
            </a:r>
            <a:endParaRPr lang="en-US" dirty="0">
              <a:latin typeface="Arial" pitchFamily="34" charset="0"/>
              <a:cs typeface="Arial" pitchFamily="34" charset="0"/>
            </a:endParaRPr>
          </a:p>
        </p:txBody>
      </p:sp>
      <p:pic>
        <p:nvPicPr>
          <p:cNvPr id="5" name="Picture 4" descr="C:\Users\Mr\Pictures\Screenshots\Screenshot (314).png"/>
          <p:cNvPicPr/>
          <p:nvPr/>
        </p:nvPicPr>
        <p:blipFill>
          <a:blip r:embed="rId2"/>
          <a:srcRect/>
          <a:stretch>
            <a:fillRect/>
          </a:stretch>
        </p:blipFill>
        <p:spPr bwMode="auto">
          <a:xfrm>
            <a:off x="665124" y="2214554"/>
            <a:ext cx="4892520" cy="2743200"/>
          </a:xfrm>
          <a:prstGeom prst="rect">
            <a:avLst/>
          </a:prstGeom>
          <a:noFill/>
          <a:ln w="9525">
            <a:noFill/>
            <a:miter lim="800000"/>
            <a:headEnd/>
            <a:tailEnd/>
          </a:ln>
        </p:spPr>
      </p:pic>
      <p:pic>
        <p:nvPicPr>
          <p:cNvPr id="7" name="Picture 6" descr="C:\Users\Mr\Pictures\Screenshots\Screenshot (315).png"/>
          <p:cNvPicPr/>
          <p:nvPr/>
        </p:nvPicPr>
        <p:blipFill>
          <a:blip r:embed="rId3"/>
          <a:srcRect/>
          <a:stretch>
            <a:fillRect/>
          </a:stretch>
        </p:blipFill>
        <p:spPr bwMode="auto">
          <a:xfrm>
            <a:off x="6737354" y="2214554"/>
            <a:ext cx="4873337" cy="2743200"/>
          </a:xfrm>
          <a:prstGeom prst="rect">
            <a:avLst/>
          </a:prstGeom>
          <a:noFill/>
          <a:ln w="9525">
            <a:noFill/>
            <a:miter lim="800000"/>
            <a:headEnd/>
            <a:tailEnd/>
          </a:ln>
        </p:spPr>
      </p:pic>
      <p:cxnSp>
        <p:nvCxnSpPr>
          <p:cNvPr id="9" name="Straight Arrow Connector 8"/>
          <p:cNvCxnSpPr>
            <a:stCxn id="5" idx="3"/>
            <a:endCxn id="7" idx="1"/>
          </p:cNvCxnSpPr>
          <p:nvPr/>
        </p:nvCxnSpPr>
        <p:spPr>
          <a:xfrm>
            <a:off x="5557644" y="3586154"/>
            <a:ext cx="117971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22380" y="5214950"/>
            <a:ext cx="2563522" cy="369332"/>
          </a:xfrm>
          <a:prstGeom prst="rect">
            <a:avLst/>
          </a:prstGeom>
          <a:noFill/>
          <a:ln>
            <a:solidFill>
              <a:schemeClr val="bg2"/>
            </a:solidFill>
          </a:ln>
        </p:spPr>
        <p:txBody>
          <a:bodyPr wrap="none" rtlCol="0" anchor="ctr" anchorCtr="1">
            <a:spAutoFit/>
          </a:bodyPr>
          <a:lstStyle/>
          <a:p>
            <a:r>
              <a:rPr lang="en-US" dirty="0" smtClean="0"/>
              <a:t>uploading the image</a:t>
            </a:r>
          </a:p>
        </p:txBody>
      </p:sp>
      <p:sp>
        <p:nvSpPr>
          <p:cNvPr id="11" name="TextBox 10"/>
          <p:cNvSpPr txBox="1"/>
          <p:nvPr/>
        </p:nvSpPr>
        <p:spPr>
          <a:xfrm>
            <a:off x="8094676" y="5214950"/>
            <a:ext cx="2416046" cy="369332"/>
          </a:xfrm>
          <a:prstGeom prst="rect">
            <a:avLst/>
          </a:prstGeom>
          <a:noFill/>
          <a:ln>
            <a:solidFill>
              <a:schemeClr val="bg2"/>
            </a:solidFill>
          </a:ln>
        </p:spPr>
        <p:txBody>
          <a:bodyPr wrap="none" rtlCol="0" anchor="ctr" anchorCtr="1">
            <a:spAutoFit/>
          </a:bodyPr>
          <a:lstStyle/>
          <a:p>
            <a:r>
              <a:rPr lang="en-US" dirty="0" smtClean="0"/>
              <a:t>training the network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Pictures\Screenshots\Screenshot (316).png"/>
          <p:cNvPicPr/>
          <p:nvPr/>
        </p:nvPicPr>
        <p:blipFill>
          <a:blip r:embed="rId2"/>
          <a:srcRect/>
          <a:stretch>
            <a:fillRect/>
          </a:stretch>
        </p:blipFill>
        <p:spPr bwMode="auto">
          <a:xfrm>
            <a:off x="665124" y="2114560"/>
            <a:ext cx="4909743" cy="2743200"/>
          </a:xfrm>
          <a:prstGeom prst="rect">
            <a:avLst/>
          </a:prstGeom>
          <a:noFill/>
          <a:ln w="9525">
            <a:noFill/>
            <a:miter lim="800000"/>
            <a:headEnd/>
            <a:tailEnd/>
          </a:ln>
        </p:spPr>
      </p:pic>
      <p:pic>
        <p:nvPicPr>
          <p:cNvPr id="5" name="Picture 4" descr="C:\Users\Mr\Pictures\Screenshots\Screenshot (317).png"/>
          <p:cNvPicPr/>
          <p:nvPr/>
        </p:nvPicPr>
        <p:blipFill>
          <a:blip r:embed="rId3"/>
          <a:srcRect/>
          <a:stretch>
            <a:fillRect/>
          </a:stretch>
        </p:blipFill>
        <p:spPr bwMode="auto">
          <a:xfrm>
            <a:off x="6793239" y="2143116"/>
            <a:ext cx="4873337" cy="2743200"/>
          </a:xfrm>
          <a:prstGeom prst="rect">
            <a:avLst/>
          </a:prstGeom>
          <a:noFill/>
          <a:ln w="9525">
            <a:noFill/>
            <a:miter lim="800000"/>
            <a:headEnd/>
            <a:tailEnd/>
          </a:ln>
        </p:spPr>
      </p:pic>
      <p:cxnSp>
        <p:nvCxnSpPr>
          <p:cNvPr id="13" name="Straight Arrow Connector 12"/>
          <p:cNvCxnSpPr>
            <a:stCxn id="4" idx="3"/>
          </p:cNvCxnSpPr>
          <p:nvPr/>
        </p:nvCxnSpPr>
        <p:spPr>
          <a:xfrm>
            <a:off x="5574867" y="3486160"/>
            <a:ext cx="1162487" cy="142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65256" y="5072074"/>
            <a:ext cx="2497800" cy="369332"/>
          </a:xfrm>
          <a:prstGeom prst="rect">
            <a:avLst/>
          </a:prstGeom>
          <a:noFill/>
          <a:ln>
            <a:solidFill>
              <a:schemeClr val="bg2"/>
            </a:solidFill>
          </a:ln>
        </p:spPr>
        <p:txBody>
          <a:bodyPr wrap="none" rtlCol="0" anchor="ctr" anchorCtr="1">
            <a:spAutoFit/>
          </a:bodyPr>
          <a:lstStyle/>
          <a:p>
            <a:r>
              <a:rPr lang="en-US" dirty="0" smtClean="0"/>
              <a:t>showing the network</a:t>
            </a:r>
          </a:p>
        </p:txBody>
      </p:sp>
      <p:sp>
        <p:nvSpPr>
          <p:cNvPr id="15" name="TextBox 14"/>
          <p:cNvSpPr txBox="1"/>
          <p:nvPr/>
        </p:nvSpPr>
        <p:spPr>
          <a:xfrm>
            <a:off x="7594610" y="5131370"/>
            <a:ext cx="3318537" cy="369332"/>
          </a:xfrm>
          <a:prstGeom prst="rect">
            <a:avLst/>
          </a:prstGeom>
          <a:noFill/>
          <a:ln>
            <a:solidFill>
              <a:schemeClr val="bg2"/>
            </a:solidFill>
          </a:ln>
        </p:spPr>
        <p:txBody>
          <a:bodyPr wrap="none" rtlCol="0" anchor="ctr" anchorCtr="1">
            <a:spAutoFit/>
          </a:bodyPr>
          <a:lstStyle/>
          <a:p>
            <a:r>
              <a:rPr lang="en-US" dirty="0" smtClean="0"/>
              <a:t>generating confusion matrix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Pictures\Screenshots\Screenshot (318).png"/>
          <p:cNvPicPr/>
          <p:nvPr/>
        </p:nvPicPr>
        <p:blipFill>
          <a:blip r:embed="rId2"/>
          <a:srcRect/>
          <a:stretch>
            <a:fillRect/>
          </a:stretch>
        </p:blipFill>
        <p:spPr bwMode="auto">
          <a:xfrm>
            <a:off x="665124" y="2071678"/>
            <a:ext cx="4873336" cy="2743200"/>
          </a:xfrm>
          <a:prstGeom prst="rect">
            <a:avLst/>
          </a:prstGeom>
          <a:noFill/>
          <a:ln w="9525">
            <a:noFill/>
            <a:miter lim="800000"/>
            <a:headEnd/>
            <a:tailEnd/>
          </a:ln>
        </p:spPr>
      </p:pic>
      <p:pic>
        <p:nvPicPr>
          <p:cNvPr id="5" name="Picture 4" descr="C:\Users\Mr\Pictures\Screenshots\Screenshot (319).png"/>
          <p:cNvPicPr/>
          <p:nvPr/>
        </p:nvPicPr>
        <p:blipFill>
          <a:blip r:embed="rId3"/>
          <a:srcRect/>
          <a:stretch>
            <a:fillRect/>
          </a:stretch>
        </p:blipFill>
        <p:spPr bwMode="auto">
          <a:xfrm>
            <a:off x="6793241" y="2071678"/>
            <a:ext cx="4873335" cy="2743200"/>
          </a:xfrm>
          <a:prstGeom prst="rect">
            <a:avLst/>
          </a:prstGeom>
          <a:noFill/>
          <a:ln w="9525">
            <a:noFill/>
            <a:miter lim="800000"/>
            <a:headEnd/>
            <a:tailEnd/>
          </a:ln>
        </p:spPr>
      </p:pic>
      <p:cxnSp>
        <p:nvCxnSpPr>
          <p:cNvPr id="7" name="Straight Arrow Connector 6"/>
          <p:cNvCxnSpPr>
            <a:stCxn id="4" idx="3"/>
            <a:endCxn id="5" idx="1"/>
          </p:cNvCxnSpPr>
          <p:nvPr/>
        </p:nvCxnSpPr>
        <p:spPr>
          <a:xfrm>
            <a:off x="5538460" y="3443278"/>
            <a:ext cx="125478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93818" y="5143512"/>
            <a:ext cx="3241593" cy="369332"/>
          </a:xfrm>
          <a:prstGeom prst="rect">
            <a:avLst/>
          </a:prstGeom>
          <a:noFill/>
          <a:ln>
            <a:solidFill>
              <a:schemeClr val="bg2"/>
            </a:solidFill>
          </a:ln>
        </p:spPr>
        <p:txBody>
          <a:bodyPr wrap="none" rtlCol="0" anchor="ctr" anchorCtr="1">
            <a:spAutoFit/>
          </a:bodyPr>
          <a:lstStyle/>
          <a:p>
            <a:r>
              <a:rPr lang="en-US" dirty="0" smtClean="0"/>
              <a:t>generating gradient vector</a:t>
            </a:r>
          </a:p>
        </p:txBody>
      </p:sp>
      <p:sp>
        <p:nvSpPr>
          <p:cNvPr id="9" name="TextBox 8"/>
          <p:cNvSpPr txBox="1"/>
          <p:nvPr/>
        </p:nvSpPr>
        <p:spPr>
          <a:xfrm>
            <a:off x="8072256" y="5072074"/>
            <a:ext cx="2451312" cy="369332"/>
          </a:xfrm>
          <a:prstGeom prst="rect">
            <a:avLst/>
          </a:prstGeom>
          <a:noFill/>
          <a:ln>
            <a:solidFill>
              <a:schemeClr val="bg2"/>
            </a:solidFill>
          </a:ln>
        </p:spPr>
        <p:txBody>
          <a:bodyPr wrap="none" rtlCol="0" anchor="ctr" anchorCtr="1">
            <a:spAutoFit/>
          </a:bodyPr>
          <a:lstStyle/>
          <a:p>
            <a:r>
              <a:rPr lang="en-US" dirty="0" smtClean="0"/>
              <a:t>generating gradient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Pictures\Screenshots\Screenshot (320).png"/>
          <p:cNvPicPr/>
          <p:nvPr/>
        </p:nvPicPr>
        <p:blipFill>
          <a:blip r:embed="rId2"/>
          <a:srcRect/>
          <a:stretch>
            <a:fillRect/>
          </a:stretch>
        </p:blipFill>
        <p:spPr bwMode="auto">
          <a:xfrm>
            <a:off x="665124" y="1971684"/>
            <a:ext cx="4892520" cy="2743200"/>
          </a:xfrm>
          <a:prstGeom prst="rect">
            <a:avLst/>
          </a:prstGeom>
          <a:noFill/>
          <a:ln w="9525">
            <a:noFill/>
            <a:miter lim="800000"/>
            <a:headEnd/>
            <a:tailEnd/>
          </a:ln>
        </p:spPr>
      </p:pic>
      <p:pic>
        <p:nvPicPr>
          <p:cNvPr id="5" name="Picture 4" descr="C:\Users\Mr\Pictures\Screenshots\Screenshot (321).png"/>
          <p:cNvPicPr/>
          <p:nvPr/>
        </p:nvPicPr>
        <p:blipFill>
          <a:blip r:embed="rId3"/>
          <a:srcRect/>
          <a:stretch>
            <a:fillRect/>
          </a:stretch>
        </p:blipFill>
        <p:spPr bwMode="auto">
          <a:xfrm>
            <a:off x="6793241" y="2000240"/>
            <a:ext cx="4873335" cy="2743200"/>
          </a:xfrm>
          <a:prstGeom prst="rect">
            <a:avLst/>
          </a:prstGeom>
          <a:noFill/>
          <a:ln w="9525">
            <a:noFill/>
            <a:miter lim="800000"/>
            <a:headEnd/>
            <a:tailEnd/>
          </a:ln>
        </p:spPr>
      </p:pic>
      <p:cxnSp>
        <p:nvCxnSpPr>
          <p:cNvPr id="7" name="Straight Arrow Connector 6"/>
          <p:cNvCxnSpPr>
            <a:stCxn id="4" idx="3"/>
            <a:endCxn id="5" idx="1"/>
          </p:cNvCxnSpPr>
          <p:nvPr/>
        </p:nvCxnSpPr>
        <p:spPr>
          <a:xfrm>
            <a:off x="5557644" y="3343284"/>
            <a:ext cx="1235597" cy="285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08066" y="5000636"/>
            <a:ext cx="3171061" cy="646331"/>
          </a:xfrm>
          <a:prstGeom prst="rect">
            <a:avLst/>
          </a:prstGeom>
          <a:noFill/>
          <a:ln>
            <a:solidFill>
              <a:schemeClr val="bg2"/>
            </a:solidFill>
          </a:ln>
        </p:spPr>
        <p:txBody>
          <a:bodyPr wrap="none" rtlCol="0" anchor="ctr" anchorCtr="1">
            <a:spAutoFit/>
          </a:bodyPr>
          <a:lstStyle/>
          <a:p>
            <a:r>
              <a:rPr lang="en-US" dirty="0" smtClean="0"/>
              <a:t>generating error histogram</a:t>
            </a:r>
          </a:p>
          <a:p>
            <a:endParaRPr lang="en-US" dirty="0" smtClean="0"/>
          </a:p>
        </p:txBody>
      </p:sp>
      <p:sp>
        <p:nvSpPr>
          <p:cNvPr id="9" name="TextBox 8"/>
          <p:cNvSpPr txBox="1"/>
          <p:nvPr/>
        </p:nvSpPr>
        <p:spPr>
          <a:xfrm>
            <a:off x="7808924" y="5072074"/>
            <a:ext cx="3110147" cy="369332"/>
          </a:xfrm>
          <a:prstGeom prst="rect">
            <a:avLst/>
          </a:prstGeom>
          <a:noFill/>
          <a:ln>
            <a:solidFill>
              <a:schemeClr val="bg2"/>
            </a:solidFill>
          </a:ln>
        </p:spPr>
        <p:txBody>
          <a:bodyPr wrap="none" rtlCol="0" anchor="ctr" anchorCtr="1">
            <a:spAutoFit/>
          </a:bodyPr>
          <a:lstStyle/>
          <a:p>
            <a:r>
              <a:rPr lang="en-US" dirty="0" smtClean="0"/>
              <a:t>graphs showing validation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Pictures\Screenshots\Screenshot (322).png"/>
          <p:cNvPicPr/>
          <p:nvPr/>
        </p:nvPicPr>
        <p:blipFill>
          <a:blip r:embed="rId2"/>
          <a:srcRect/>
          <a:stretch>
            <a:fillRect/>
          </a:stretch>
        </p:blipFill>
        <p:spPr bwMode="auto">
          <a:xfrm>
            <a:off x="665124" y="2043122"/>
            <a:ext cx="4873336" cy="2743200"/>
          </a:xfrm>
          <a:prstGeom prst="rect">
            <a:avLst/>
          </a:prstGeom>
          <a:noFill/>
          <a:ln w="9525">
            <a:noFill/>
            <a:miter lim="800000"/>
            <a:headEnd/>
            <a:tailEnd/>
          </a:ln>
        </p:spPr>
      </p:pic>
      <p:pic>
        <p:nvPicPr>
          <p:cNvPr id="5" name="Picture 4" descr="C:\Users\Mr\Pictures\Screenshots\Screenshot (323).png"/>
          <p:cNvPicPr/>
          <p:nvPr/>
        </p:nvPicPr>
        <p:blipFill>
          <a:blip r:embed="rId3"/>
          <a:srcRect/>
          <a:stretch>
            <a:fillRect/>
          </a:stretch>
        </p:blipFill>
        <p:spPr bwMode="auto">
          <a:xfrm>
            <a:off x="6737354" y="2071678"/>
            <a:ext cx="4873335" cy="2743200"/>
          </a:xfrm>
          <a:prstGeom prst="rect">
            <a:avLst/>
          </a:prstGeom>
          <a:noFill/>
          <a:ln w="9525">
            <a:noFill/>
            <a:miter lim="800000"/>
            <a:headEnd/>
            <a:tailEnd/>
          </a:ln>
        </p:spPr>
      </p:pic>
      <p:cxnSp>
        <p:nvCxnSpPr>
          <p:cNvPr id="7" name="Straight Arrow Connector 6"/>
          <p:cNvCxnSpPr>
            <a:stCxn id="4" idx="3"/>
            <a:endCxn id="5" idx="1"/>
          </p:cNvCxnSpPr>
          <p:nvPr/>
        </p:nvCxnSpPr>
        <p:spPr>
          <a:xfrm>
            <a:off x="5538460" y="3414722"/>
            <a:ext cx="1198894" cy="285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51008" y="5143512"/>
            <a:ext cx="1885453" cy="369332"/>
          </a:xfrm>
          <a:prstGeom prst="rect">
            <a:avLst/>
          </a:prstGeom>
          <a:noFill/>
          <a:ln>
            <a:solidFill>
              <a:schemeClr val="bg2"/>
            </a:solidFill>
          </a:ln>
        </p:spPr>
        <p:txBody>
          <a:bodyPr wrap="none" rtlCol="0" anchor="ctr" anchorCtr="1">
            <a:spAutoFit/>
          </a:bodyPr>
          <a:lstStyle/>
          <a:p>
            <a:r>
              <a:rPr lang="en-US" dirty="0" smtClean="0"/>
              <a:t>removing noise</a:t>
            </a:r>
          </a:p>
        </p:txBody>
      </p:sp>
      <p:sp>
        <p:nvSpPr>
          <p:cNvPr id="10" name="TextBox 9"/>
          <p:cNvSpPr txBox="1"/>
          <p:nvPr/>
        </p:nvSpPr>
        <p:spPr>
          <a:xfrm>
            <a:off x="8523304" y="5143512"/>
            <a:ext cx="1885453" cy="369332"/>
          </a:xfrm>
          <a:prstGeom prst="rect">
            <a:avLst/>
          </a:prstGeom>
          <a:noFill/>
          <a:ln>
            <a:solidFill>
              <a:schemeClr val="bg2"/>
            </a:solidFill>
          </a:ln>
        </p:spPr>
        <p:txBody>
          <a:bodyPr wrap="none" rtlCol="0" anchor="ctr" anchorCtr="1">
            <a:spAutoFit/>
          </a:bodyPr>
          <a:lstStyle/>
          <a:p>
            <a:r>
              <a:rPr lang="en-US" dirty="0" smtClean="0"/>
              <a:t>removing noise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r\Pictures\Screenshots\Screenshot (324).png"/>
          <p:cNvPicPr/>
          <p:nvPr/>
        </p:nvPicPr>
        <p:blipFill>
          <a:blip r:embed="rId2"/>
          <a:srcRect/>
          <a:stretch>
            <a:fillRect/>
          </a:stretch>
        </p:blipFill>
        <p:spPr bwMode="auto">
          <a:xfrm>
            <a:off x="665124" y="2043122"/>
            <a:ext cx="4873336" cy="2743200"/>
          </a:xfrm>
          <a:prstGeom prst="rect">
            <a:avLst/>
          </a:prstGeom>
          <a:noFill/>
          <a:ln w="9525">
            <a:noFill/>
            <a:miter lim="800000"/>
            <a:headEnd/>
            <a:tailEnd/>
          </a:ln>
        </p:spPr>
      </p:pic>
      <p:pic>
        <p:nvPicPr>
          <p:cNvPr id="5" name="Picture 4" descr="C:\Users\Mr\Pictures\Screenshots\Screenshot (325).png"/>
          <p:cNvPicPr/>
          <p:nvPr/>
        </p:nvPicPr>
        <p:blipFill>
          <a:blip r:embed="rId3"/>
          <a:srcRect/>
          <a:stretch>
            <a:fillRect/>
          </a:stretch>
        </p:blipFill>
        <p:spPr bwMode="auto">
          <a:xfrm>
            <a:off x="6737354" y="2043122"/>
            <a:ext cx="4873335" cy="2743200"/>
          </a:xfrm>
          <a:prstGeom prst="rect">
            <a:avLst/>
          </a:prstGeom>
          <a:noFill/>
          <a:ln w="9525">
            <a:noFill/>
            <a:miter lim="800000"/>
            <a:headEnd/>
            <a:tailEnd/>
          </a:ln>
        </p:spPr>
      </p:pic>
      <p:cxnSp>
        <p:nvCxnSpPr>
          <p:cNvPr id="7" name="Straight Arrow Connector 6"/>
          <p:cNvCxnSpPr>
            <a:stCxn id="4" idx="3"/>
          </p:cNvCxnSpPr>
          <p:nvPr/>
        </p:nvCxnSpPr>
        <p:spPr>
          <a:xfrm>
            <a:off x="5538460" y="3414722"/>
            <a:ext cx="1127456" cy="142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50942" y="5143512"/>
            <a:ext cx="3211135" cy="369332"/>
          </a:xfrm>
          <a:prstGeom prst="rect">
            <a:avLst/>
          </a:prstGeom>
          <a:noFill/>
          <a:ln>
            <a:solidFill>
              <a:schemeClr val="bg2"/>
            </a:solidFill>
          </a:ln>
        </p:spPr>
        <p:txBody>
          <a:bodyPr wrap="none" rtlCol="0" anchor="ctr" anchorCtr="1">
            <a:spAutoFit/>
          </a:bodyPr>
          <a:lstStyle/>
          <a:p>
            <a:r>
              <a:rPr lang="en-US" dirty="0" smtClean="0"/>
              <a:t>detecting no of characters</a:t>
            </a:r>
          </a:p>
        </p:txBody>
      </p:sp>
      <p:sp>
        <p:nvSpPr>
          <p:cNvPr id="9" name="TextBox 8"/>
          <p:cNvSpPr txBox="1"/>
          <p:nvPr/>
        </p:nvSpPr>
        <p:spPr>
          <a:xfrm>
            <a:off x="7951800" y="5143512"/>
            <a:ext cx="3106941" cy="369332"/>
          </a:xfrm>
          <a:prstGeom prst="rect">
            <a:avLst/>
          </a:prstGeom>
          <a:noFill/>
          <a:ln>
            <a:solidFill>
              <a:schemeClr val="bg2"/>
            </a:solidFill>
          </a:ln>
        </p:spPr>
        <p:txBody>
          <a:bodyPr wrap="none" rtlCol="0" anchor="ctr" anchorCtr="1">
            <a:spAutoFit/>
          </a:bodyPr>
          <a:lstStyle/>
          <a:p>
            <a:r>
              <a:rPr lang="en-US" dirty="0" smtClean="0"/>
              <a:t>recognizing the character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428612"/>
            <a:ext cx="9601200" cy="1143000"/>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sz="3600" dirty="0" smtClean="0">
                <a:latin typeface="Arial" pitchFamily="34" charset="0"/>
                <a:cs typeface="Arial" pitchFamily="34" charset="0"/>
              </a:rPr>
              <a:t>Conclusion</a:t>
            </a:r>
            <a:r>
              <a:rPr lang="en-US" sz="3100" dirty="0" smtClean="0">
                <a:latin typeface="Arial" pitchFamily="34" charset="0"/>
                <a:cs typeface="Arial" pitchFamily="34" charset="0"/>
              </a:rPr>
              <a:t/>
            </a:r>
            <a:br>
              <a:rPr lang="en-US" sz="3100" dirty="0" smtClean="0">
                <a:latin typeface="Arial" pitchFamily="34" charset="0"/>
                <a:cs typeface="Arial" pitchFamily="34" charset="0"/>
              </a:rPr>
            </a:br>
            <a:endParaRPr lang="en-US" sz="3100"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US" sz="1600" dirty="0" smtClean="0">
                <a:latin typeface="Arial" pitchFamily="34" charset="0"/>
                <a:cs typeface="Arial" pitchFamily="34" charset="0"/>
              </a:rPr>
              <a:t>We can get very good results using a very simple neural network model with a single hidden layer. In this section we will create a simple multi-layer perceptron model .We will use this as a baseline for comparing more complex convolutional neural network models. We can also use mobile phone screen as digitizers </a:t>
            </a:r>
          </a:p>
          <a:p>
            <a:pPr algn="just">
              <a:buFont typeface="Wingdings" pitchFamily="2" charset="2"/>
              <a:buChar char="Ø"/>
            </a:pPr>
            <a:r>
              <a:rPr lang="en-US" sz="1600" dirty="0" smtClean="0">
                <a:latin typeface="Arial" pitchFamily="34" charset="0"/>
                <a:cs typeface="Arial" pitchFamily="34" charset="0"/>
              </a:rPr>
              <a:t>In addition to the hardware technology more practical recognition algorithms have been developed </a:t>
            </a:r>
          </a:p>
          <a:p>
            <a:pPr algn="just">
              <a:buFont typeface="Wingdings" pitchFamily="2" charset="2"/>
              <a:buChar char="Ø"/>
            </a:pPr>
            <a:r>
              <a:rPr lang="en-US" sz="1600" dirty="0" smtClean="0">
                <a:latin typeface="Arial" pitchFamily="34" charset="0"/>
                <a:cs typeface="Arial" pitchFamily="34" charset="0"/>
              </a:rPr>
              <a:t>The CNN provide more accuracy than simple multilayered perceptron model</a:t>
            </a:r>
          </a:p>
          <a:p>
            <a:pPr algn="just">
              <a:buFont typeface="Wingdings" pitchFamily="2" charset="2"/>
              <a:buChar char="Ø"/>
            </a:pPr>
            <a:r>
              <a:rPr lang="en-US" sz="1600" dirty="0" smtClean="0">
                <a:latin typeface="Arial" pitchFamily="34" charset="0"/>
                <a:cs typeface="Arial" pitchFamily="34" charset="0"/>
              </a:rPr>
              <a:t>Our model provide error rate of 0.89% which uses MNIST dataset</a:t>
            </a:r>
          </a:p>
          <a:p>
            <a:pPr algn="just">
              <a:buFont typeface="Wingdings" pitchFamily="2" charset="2"/>
              <a:buChar char="Ø"/>
            </a:pPr>
            <a:r>
              <a:rPr lang="en-US" sz="1600" dirty="0" smtClean="0">
                <a:latin typeface="Arial" pitchFamily="34" charset="0"/>
                <a:cs typeface="Arial" pitchFamily="34" charset="0"/>
              </a:rPr>
              <a:t>And error rate of 1.74% when we use our own dataset</a:t>
            </a:r>
          </a:p>
          <a:p>
            <a:pPr>
              <a:buFont typeface="Wingdings" pitchFamily="2" charset="2"/>
              <a:buChar char="Ø"/>
            </a:pPr>
            <a:endParaRPr lang="en-US" sz="1600" dirty="0" smtClean="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380" y="500042"/>
            <a:ext cx="9601200" cy="1143000"/>
          </a:xfrm>
        </p:spPr>
        <p:txBody>
          <a:bodyPr/>
          <a:lstStyle/>
          <a:p>
            <a:r>
              <a:rPr lang="en-US" dirty="0" smtClean="0">
                <a:latin typeface="Arial" pitchFamily="34" charset="0"/>
                <a:cs typeface="Arial" pitchFamily="34" charset="0"/>
              </a:rPr>
              <a:t>References</a:t>
            </a:r>
            <a:r>
              <a:rPr lang="en-US" dirty="0" smtClean="0"/>
              <a:t/>
            </a:r>
            <a:br>
              <a:rPr lang="en-US" dirty="0" smtClean="0"/>
            </a:br>
            <a:endParaRPr lang="en-US" dirty="0"/>
          </a:p>
        </p:txBody>
      </p:sp>
      <p:sp>
        <p:nvSpPr>
          <p:cNvPr id="3" name="Content Placeholder 2"/>
          <p:cNvSpPr>
            <a:spLocks noGrp="1"/>
          </p:cNvSpPr>
          <p:nvPr>
            <p:ph idx="1"/>
          </p:nvPr>
        </p:nvSpPr>
        <p:spPr>
          <a:xfrm>
            <a:off x="1379504" y="1714488"/>
            <a:ext cx="9601200" cy="4191000"/>
          </a:xfrm>
        </p:spPr>
        <p:txBody>
          <a:bodyPr>
            <a:noAutofit/>
          </a:bodyPr>
          <a:lstStyle/>
          <a:p>
            <a:pPr marL="457200" indent="-457200">
              <a:buNone/>
            </a:pPr>
            <a:r>
              <a:rPr lang="en-US" sz="1200" dirty="0" smtClean="0">
                <a:latin typeface="Times New Roman" panose="02020603050405020304" pitchFamily="18" charset="0"/>
                <a:cs typeface="Times New Roman" panose="02020603050405020304" pitchFamily="18" charset="0"/>
              </a:rPr>
              <a:t>[1] K. </a:t>
            </a:r>
            <a:r>
              <a:rPr lang="en-US" sz="1200" dirty="0" err="1" smtClean="0">
                <a:latin typeface="Times New Roman" panose="02020603050405020304" pitchFamily="18" charset="0"/>
                <a:cs typeface="Times New Roman" panose="02020603050405020304" pitchFamily="18" charset="0"/>
              </a:rPr>
              <a:t>Gaurav</a:t>
            </a:r>
            <a:r>
              <a:rPr lang="en-US" sz="1200" dirty="0" smtClean="0">
                <a:latin typeface="Times New Roman" panose="02020603050405020304" pitchFamily="18" charset="0"/>
                <a:cs typeface="Times New Roman" panose="02020603050405020304" pitchFamily="18" charset="0"/>
              </a:rPr>
              <a:t> and Bhatia P. K., “Analytical Review of Preprocessing Techniques for Offline Handwritten Character Recognition”, 2nd International Conference on Emerging Trends in Engineering &amp; Management, ICETEM, 2013. </a:t>
            </a:r>
          </a:p>
          <a:p>
            <a:pPr marL="457200" indent="-457200">
              <a:buNone/>
            </a:pPr>
            <a:r>
              <a:rPr lang="en-US" sz="1200" dirty="0" smtClean="0">
                <a:latin typeface="Times New Roman" panose="02020603050405020304" pitchFamily="18" charset="0"/>
                <a:cs typeface="Times New Roman" panose="02020603050405020304" pitchFamily="18" charset="0"/>
              </a:rPr>
              <a:t>[2] </a:t>
            </a:r>
            <a:r>
              <a:rPr lang="en-US" sz="1200" dirty="0" err="1" smtClean="0">
                <a:latin typeface="Times New Roman" panose="02020603050405020304" pitchFamily="18" charset="0"/>
                <a:cs typeface="Times New Roman" panose="02020603050405020304" pitchFamily="18" charset="0"/>
              </a:rPr>
              <a:t>Ridhi</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Jindal</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Dr.Sonia</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Vatra</a:t>
            </a:r>
            <a:r>
              <a:rPr lang="en-US" sz="1200" dirty="0" smtClean="0">
                <a:latin typeface="Times New Roman" panose="02020603050405020304" pitchFamily="18" charset="0"/>
                <a:cs typeface="Times New Roman" panose="02020603050405020304" pitchFamily="18" charset="0"/>
              </a:rPr>
              <a:t> “Scale </a:t>
            </a:r>
            <a:r>
              <a:rPr lang="en-US" sz="1200" dirty="0" err="1" smtClean="0">
                <a:latin typeface="Times New Roman" panose="02020603050405020304" pitchFamily="18" charset="0"/>
                <a:cs typeface="Times New Roman" panose="02020603050405020304" pitchFamily="18" charset="0"/>
              </a:rPr>
              <a:t>Invarient</a:t>
            </a:r>
            <a:r>
              <a:rPr lang="en-US" sz="1200" dirty="0" smtClean="0">
                <a:latin typeface="Times New Roman" panose="02020603050405020304" pitchFamily="18" charset="0"/>
                <a:cs typeface="Times New Roman" panose="02020603050405020304" pitchFamily="18" charset="0"/>
              </a:rPr>
              <a:t> Transform", International Journal of Advance </a:t>
            </a:r>
            <a:r>
              <a:rPr lang="en-US" sz="1200" dirty="0" err="1" smtClean="0">
                <a:latin typeface="Times New Roman" panose="02020603050405020304" pitchFamily="18" charset="0"/>
                <a:cs typeface="Times New Roman" panose="02020603050405020304" pitchFamily="18" charset="0"/>
              </a:rPr>
              <a:t>Research,Ideas</a:t>
            </a:r>
            <a:r>
              <a:rPr lang="en-US" sz="1200" dirty="0" smtClean="0">
                <a:latin typeface="Times New Roman" panose="02020603050405020304" pitchFamily="18" charset="0"/>
                <a:cs typeface="Times New Roman" panose="02020603050405020304" pitchFamily="18" charset="0"/>
              </a:rPr>
              <a:t> And Innovations In Technology, Vol. 1, Issue 1, October 2014. </a:t>
            </a:r>
          </a:p>
          <a:p>
            <a:pPr marL="457200" indent="-457200">
              <a:buNone/>
            </a:pPr>
            <a:r>
              <a:rPr lang="en-US" sz="1200" dirty="0" smtClean="0">
                <a:latin typeface="Times New Roman" panose="02020603050405020304" pitchFamily="18" charset="0"/>
                <a:cs typeface="Times New Roman" panose="02020603050405020304" pitchFamily="18" charset="0"/>
              </a:rPr>
              <a:t>[3] </a:t>
            </a:r>
            <a:r>
              <a:rPr lang="en-US" sz="1200" dirty="0" err="1" smtClean="0">
                <a:latin typeface="Times New Roman" panose="02020603050405020304" pitchFamily="18" charset="0"/>
                <a:cs typeface="Times New Roman" panose="02020603050405020304" pitchFamily="18" charset="0"/>
              </a:rPr>
              <a:t>Neha</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Sharma,Vibhor</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Jin,Anju</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Mishra</a:t>
            </a:r>
            <a:r>
              <a:rPr lang="en-US" sz="1200" dirty="0" smtClean="0">
                <a:latin typeface="Times New Roman" panose="02020603050405020304" pitchFamily="18" charset="0"/>
                <a:cs typeface="Times New Roman" panose="02020603050405020304" pitchFamily="18" charset="0"/>
              </a:rPr>
              <a:t>, “An Analysis Of </a:t>
            </a:r>
            <a:r>
              <a:rPr lang="en-US" sz="1200" dirty="0" err="1" smtClean="0">
                <a:latin typeface="Times New Roman" panose="02020603050405020304" pitchFamily="18" charset="0"/>
                <a:cs typeface="Times New Roman" panose="02020603050405020304" pitchFamily="18" charset="0"/>
              </a:rPr>
              <a:t>Convolutional</a:t>
            </a:r>
            <a:r>
              <a:rPr lang="en-US" sz="1200" dirty="0" smtClean="0">
                <a:latin typeface="Times New Roman" panose="02020603050405020304" pitchFamily="18" charset="0"/>
                <a:cs typeface="Times New Roman" panose="02020603050405020304" pitchFamily="18" charset="0"/>
              </a:rPr>
              <a:t> Neural Network For Image Classification”, International Conference on Computational Intelligence and Data Science, 2018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50876" y="1214422"/>
          <a:ext cx="10358510" cy="5357850"/>
        </p:xfrm>
        <a:graphic>
          <a:graphicData uri="http://schemas.openxmlformats.org/drawingml/2006/table">
            <a:tbl>
              <a:tblPr firstRow="1" bandRow="1">
                <a:tableStyleId>{5C22544A-7EE6-4342-B048-85BDC9FD1C3A}</a:tableStyleId>
              </a:tblPr>
              <a:tblGrid>
                <a:gridCol w="2071702">
                  <a:extLst>
                    <a:ext uri="{9D8B030D-6E8A-4147-A177-3AD203B41FA5}">
                      <a16:colId xmlns:a16="http://schemas.microsoft.com/office/drawing/2014/main" val="20000"/>
                    </a:ext>
                  </a:extLst>
                </a:gridCol>
                <a:gridCol w="2071702">
                  <a:extLst>
                    <a:ext uri="{9D8B030D-6E8A-4147-A177-3AD203B41FA5}">
                      <a16:colId xmlns:a16="http://schemas.microsoft.com/office/drawing/2014/main" val="20001"/>
                    </a:ext>
                  </a:extLst>
                </a:gridCol>
                <a:gridCol w="2071702">
                  <a:extLst>
                    <a:ext uri="{9D8B030D-6E8A-4147-A177-3AD203B41FA5}">
                      <a16:colId xmlns:a16="http://schemas.microsoft.com/office/drawing/2014/main" val="20002"/>
                    </a:ext>
                  </a:extLst>
                </a:gridCol>
                <a:gridCol w="2071702">
                  <a:extLst>
                    <a:ext uri="{9D8B030D-6E8A-4147-A177-3AD203B41FA5}">
                      <a16:colId xmlns:a16="http://schemas.microsoft.com/office/drawing/2014/main" val="20003"/>
                    </a:ext>
                  </a:extLst>
                </a:gridCol>
                <a:gridCol w="2071702">
                  <a:extLst>
                    <a:ext uri="{9D8B030D-6E8A-4147-A177-3AD203B41FA5}">
                      <a16:colId xmlns:a16="http://schemas.microsoft.com/office/drawing/2014/main" val="20004"/>
                    </a:ext>
                  </a:extLst>
                </a:gridCol>
              </a:tblGrid>
              <a:tr h="5357850">
                <a:tc>
                  <a:txBody>
                    <a:bodyPr/>
                    <a:lstStyle/>
                    <a:p>
                      <a:pPr algn="l"/>
                      <a:r>
                        <a:rPr lang="en-US" sz="1600" dirty="0" err="1" smtClean="0">
                          <a:latin typeface="Arial" pitchFamily="34" charset="0"/>
                          <a:cs typeface="Arial" pitchFamily="34" charset="0"/>
                        </a:rPr>
                        <a:t>Gaurav</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Kumar,Pradeep</a:t>
                      </a:r>
                      <a:r>
                        <a:rPr lang="en-US" sz="1600" baseline="0" dirty="0" smtClean="0">
                          <a:latin typeface="Arial" pitchFamily="34" charset="0"/>
                          <a:cs typeface="Arial" pitchFamily="34" charset="0"/>
                        </a:rPr>
                        <a:t> Kumar Bhatia(2013)</a:t>
                      </a:r>
                      <a:endParaRPr lang="en-US" sz="1600" dirty="0">
                        <a:latin typeface="Arial" pitchFamily="34" charset="0"/>
                        <a:cs typeface="Arial" pitchFamily="34" charset="0"/>
                      </a:endParaRPr>
                    </a:p>
                  </a:txBody>
                  <a:tcPr/>
                </a:tc>
                <a:tc>
                  <a:txBody>
                    <a:bodyPr/>
                    <a:lstStyle/>
                    <a:p>
                      <a:pPr algn="l"/>
                      <a:r>
                        <a:rPr lang="en-US" sz="1600" b="0" dirty="0" smtClean="0">
                          <a:latin typeface="Arial" pitchFamily="34" charset="0"/>
                          <a:cs typeface="Arial" pitchFamily="34" charset="0"/>
                        </a:rPr>
                        <a:t>This paper deals with the various preprocessing techniques involved in character recognition system with different kind of images ranges from simple handwritten form based documents and documents containing colored and complex background and varied intensities. </a:t>
                      </a:r>
                      <a:endParaRPr lang="en-US" sz="1600" b="0" dirty="0">
                        <a:latin typeface="Arial" pitchFamily="34" charset="0"/>
                        <a:cs typeface="Arial" pitchFamily="34" charset="0"/>
                      </a:endParaRPr>
                    </a:p>
                  </a:txBody>
                  <a:tcPr/>
                </a:tc>
                <a:tc>
                  <a:txBody>
                    <a:bodyPr/>
                    <a:lstStyle/>
                    <a:p>
                      <a:pPr algn="l"/>
                      <a:r>
                        <a:rPr lang="en-US" sz="1600" b="0" dirty="0" smtClean="0">
                          <a:latin typeface="Arial" pitchFamily="34" charset="0"/>
                          <a:cs typeface="Arial" pitchFamily="34" charset="0"/>
                        </a:rPr>
                        <a:t>Only using noise removal we cannot completely preprocess an image. Therefore all image enhancement techniques have to be applied for accuracy in preprocessing system. Preprocessed image can be used in feature extraction phase and then in neural network phase. </a:t>
                      </a:r>
                      <a:endParaRPr lang="en-US" sz="1600" b="0" dirty="0">
                        <a:latin typeface="Arial" pitchFamily="34" charset="0"/>
                        <a:cs typeface="Arial" pitchFamily="34" charset="0"/>
                      </a:endParaRPr>
                    </a:p>
                  </a:txBody>
                  <a:tcPr/>
                </a:tc>
                <a:tc>
                  <a:txBody>
                    <a:bodyPr/>
                    <a:lstStyle/>
                    <a:p>
                      <a:pPr algn="l"/>
                      <a:r>
                        <a:rPr lang="en-US" sz="1600" b="0" dirty="0" smtClean="0">
                          <a:latin typeface="Arial" pitchFamily="34" charset="0"/>
                          <a:cs typeface="Arial" pitchFamily="34" charset="0"/>
                        </a:rPr>
                        <a:t>Even applying all these techniques we cannot obtain the 100% accuracy in a preprocessing system</a:t>
                      </a:r>
                      <a:endParaRPr lang="en-US" sz="1600" b="0" dirty="0">
                        <a:latin typeface="Arial" pitchFamily="34" charset="0"/>
                        <a:cs typeface="Arial" pitchFamily="34" charset="0"/>
                      </a:endParaRPr>
                    </a:p>
                  </a:txBody>
                  <a:tcPr/>
                </a:tc>
                <a:tc>
                  <a:txBody>
                    <a:bodyPr/>
                    <a:lstStyle/>
                    <a:p>
                      <a:pPr algn="l"/>
                      <a:r>
                        <a:rPr lang="en-US" sz="1600" b="0" dirty="0" smtClean="0">
                          <a:latin typeface="Arial" pitchFamily="34" charset="0"/>
                          <a:cs typeface="Arial" pitchFamily="34" charset="0"/>
                        </a:rPr>
                        <a:t>It is found that major activities in a typical preprocessing system are image enhancements, noise removal, contrast adjustment, </a:t>
                      </a:r>
                      <a:r>
                        <a:rPr lang="en-US" sz="1600" b="0" dirty="0" err="1" smtClean="0">
                          <a:latin typeface="Arial" pitchFamily="34" charset="0"/>
                          <a:cs typeface="Arial" pitchFamily="34" charset="0"/>
                        </a:rPr>
                        <a:t>binarization</a:t>
                      </a:r>
                      <a:r>
                        <a:rPr lang="en-US" sz="1600" b="0" dirty="0" smtClean="0">
                          <a:latin typeface="Arial" pitchFamily="34" charset="0"/>
                          <a:cs typeface="Arial" pitchFamily="34" charset="0"/>
                        </a:rPr>
                        <a:t>, normalization, segmentation.</a:t>
                      </a:r>
                      <a:endParaRPr lang="en-US" sz="1600" b="0" dirty="0">
                        <a:latin typeface="Arial" pitchFamily="34" charset="0"/>
                        <a:cs typeface="Arial" pitchFamily="34" charset="0"/>
                      </a:endParaRPr>
                    </a:p>
                  </a:txBody>
                  <a:tcPr/>
                </a:tc>
                <a:extLst>
                  <a:ext uri="{0D108BD9-81ED-4DB2-BD59-A6C34878D82A}">
                    <a16:rowId xmlns:a16="http://schemas.microsoft.com/office/drawing/2014/main" val="10000"/>
                  </a:ext>
                </a:extLst>
              </a:tr>
            </a:tbl>
          </a:graphicData>
        </a:graphic>
      </p:graphicFrame>
      <p:sp>
        <p:nvSpPr>
          <p:cNvPr id="5" name="Text Placeholder 2"/>
          <p:cNvSpPr txBox="1">
            <a:spLocks/>
          </p:cNvSpPr>
          <p:nvPr/>
        </p:nvSpPr>
        <p:spPr>
          <a:xfrm>
            <a:off x="1379504" y="642926"/>
            <a:ext cx="8229600" cy="1143000"/>
          </a:xfrm>
          <a:prstGeom prst="rect">
            <a:avLst/>
          </a:prstGeom>
        </p:spPr>
        <p:txBody>
          <a:bodyPr vert="horz" lIns="91440" tIns="45720" rIns="91440" bIns="45720" rtlCol="0">
            <a:normAutofit/>
          </a:bodyPr>
          <a:lstStyle/>
          <a:p>
            <a:pPr marL="223838" marR="0" lvl="0" indent="-223838" algn="l" defTabSz="914400" rtl="0" eaLnBrk="1" fontAlgn="auto" latinLnBrk="0" hangingPunct="1">
              <a:lnSpc>
                <a:spcPct val="90000"/>
              </a:lnSpc>
              <a:spcBef>
                <a:spcPts val="1800"/>
              </a:spcBef>
              <a:spcAft>
                <a:spcPts val="0"/>
              </a:spcAft>
              <a:buClr>
                <a:schemeClr val="accent2"/>
              </a:buClr>
              <a:buSzTx/>
              <a:tabLst/>
              <a:defRPr/>
            </a:pPr>
            <a:r>
              <a:rPr kumimoji="0" lang="en-GB" sz="3200" b="0" i="0" u="none" strike="noStrike" kern="1200" cap="none" spc="0" normalizeH="0" baseline="0" noProof="0" dirty="0" smtClean="0">
                <a:ln>
                  <a:noFill/>
                </a:ln>
                <a:solidFill>
                  <a:schemeClr val="accent1">
                    <a:lumMod val="75000"/>
                  </a:schemeClr>
                </a:solidFill>
                <a:effectLst/>
                <a:uLnTx/>
                <a:uFillTx/>
                <a:latin typeface="Arial" pitchFamily="34" charset="0"/>
                <a:ea typeface="+mn-ea"/>
                <a:cs typeface="Arial" pitchFamily="34" charset="0"/>
              </a:rPr>
              <a:t>Literature Survey/Existing System </a:t>
            </a:r>
            <a:endParaRPr kumimoji="0" lang="en-US" sz="3200" b="0" i="0" u="none" strike="noStrike" kern="1200" cap="none" spc="0" normalizeH="0" baseline="0" noProof="0" dirty="0">
              <a:ln>
                <a:noFill/>
              </a:ln>
              <a:solidFill>
                <a:schemeClr val="accent1">
                  <a:lumMod val="75000"/>
                </a:schemeClr>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9504" y="2667000"/>
            <a:ext cx="9601200" cy="4191000"/>
          </a:xfrm>
        </p:spPr>
        <p:txBody>
          <a:bodyPr>
            <a:normAutofit/>
          </a:bodyPr>
          <a:lstStyle/>
          <a:p>
            <a:pPr algn="ctr">
              <a:buNone/>
            </a:pPr>
            <a:r>
              <a:rPr lang="en-GB" sz="8800" dirty="0" smtClean="0">
                <a:solidFill>
                  <a:schemeClr val="accent1">
                    <a:lumMod val="75000"/>
                  </a:schemeClr>
                </a:solidFill>
              </a:rPr>
              <a:t>Thank You</a:t>
            </a:r>
            <a:endParaRPr lang="en-GB" sz="8800"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1AA5-D64D-404D-9F0D-B68D4DD7344C}"/>
              </a:ext>
            </a:extLst>
          </p:cNvPr>
          <p:cNvSpPr>
            <a:spLocks noGrp="1"/>
          </p:cNvSpPr>
          <p:nvPr>
            <p:ph type="title"/>
          </p:nvPr>
        </p:nvSpPr>
        <p:spPr/>
        <p:txBody>
          <a:bodyPr/>
          <a:lstStyle/>
          <a:p>
            <a:r>
              <a:rPr lang="en-US" dirty="0">
                <a:latin typeface="Arial" pitchFamily="34" charset="0"/>
                <a:cs typeface="Arial" pitchFamily="34" charset="0"/>
              </a:rPr>
              <a:t>Feedback from the Panel</a:t>
            </a:r>
          </a:p>
        </p:txBody>
      </p:sp>
      <p:sp>
        <p:nvSpPr>
          <p:cNvPr id="3" name="Content Placeholder 2">
            <a:extLst>
              <a:ext uri="{FF2B5EF4-FFF2-40B4-BE49-F238E27FC236}">
                <a16:creationId xmlns:a16="http://schemas.microsoft.com/office/drawing/2014/main" id="{6A9191B4-BF36-4C6D-B04B-A777C2684BF2}"/>
              </a:ext>
            </a:extLst>
          </p:cNvPr>
          <p:cNvSpPr>
            <a:spLocks noGrp="1"/>
          </p:cNvSpPr>
          <p:nvPr>
            <p:ph idx="1"/>
          </p:nvPr>
        </p:nvSpPr>
        <p:spPr/>
        <p:txBody>
          <a:bodyPr/>
          <a:lstStyle/>
          <a:p>
            <a:endParaRPr lang="en-US" dirty="0">
              <a:latin typeface="Arial" pitchFamily="34" charset="0"/>
              <a:cs typeface="Arial" pitchFamily="34" charset="0"/>
            </a:endParaRPr>
          </a:p>
          <a:p>
            <a:r>
              <a:rPr lang="en-US" dirty="0">
                <a:latin typeface="Arial" pitchFamily="34" charset="0"/>
                <a:cs typeface="Arial" pitchFamily="34" charset="0"/>
              </a:rPr>
              <a:t>The panel wants the team to :</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335214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879441" y="1500174"/>
          <a:ext cx="10429945" cy="4925552"/>
        </p:xfrm>
        <a:graphic>
          <a:graphicData uri="http://schemas.openxmlformats.org/drawingml/2006/table">
            <a:tbl>
              <a:tblPr firstRow="1" bandRow="1">
                <a:tableStyleId>{5C22544A-7EE6-4342-B048-85BDC9FD1C3A}</a:tableStyleId>
              </a:tblPr>
              <a:tblGrid>
                <a:gridCol w="2085989">
                  <a:extLst>
                    <a:ext uri="{9D8B030D-6E8A-4147-A177-3AD203B41FA5}">
                      <a16:colId xmlns:a16="http://schemas.microsoft.com/office/drawing/2014/main" val="20000"/>
                    </a:ext>
                  </a:extLst>
                </a:gridCol>
                <a:gridCol w="2085989">
                  <a:extLst>
                    <a:ext uri="{9D8B030D-6E8A-4147-A177-3AD203B41FA5}">
                      <a16:colId xmlns:a16="http://schemas.microsoft.com/office/drawing/2014/main" val="20001"/>
                    </a:ext>
                  </a:extLst>
                </a:gridCol>
                <a:gridCol w="2085989">
                  <a:extLst>
                    <a:ext uri="{9D8B030D-6E8A-4147-A177-3AD203B41FA5}">
                      <a16:colId xmlns:a16="http://schemas.microsoft.com/office/drawing/2014/main" val="20002"/>
                    </a:ext>
                  </a:extLst>
                </a:gridCol>
                <a:gridCol w="2085989">
                  <a:extLst>
                    <a:ext uri="{9D8B030D-6E8A-4147-A177-3AD203B41FA5}">
                      <a16:colId xmlns:a16="http://schemas.microsoft.com/office/drawing/2014/main" val="20003"/>
                    </a:ext>
                  </a:extLst>
                </a:gridCol>
                <a:gridCol w="2085989">
                  <a:extLst>
                    <a:ext uri="{9D8B030D-6E8A-4147-A177-3AD203B41FA5}">
                      <a16:colId xmlns:a16="http://schemas.microsoft.com/office/drawing/2014/main" val="20004"/>
                    </a:ext>
                  </a:extLst>
                </a:gridCol>
              </a:tblGrid>
              <a:tr h="297991">
                <a:tc>
                  <a:txBody>
                    <a:bodyPr/>
                    <a:lstStyle/>
                    <a:p>
                      <a:r>
                        <a:rPr lang="en-US" dirty="0" smtClean="0">
                          <a:latin typeface="Times New Roman" pitchFamily="18" charset="0"/>
                          <a:cs typeface="Times New Roman" pitchFamily="18" charset="0"/>
                        </a:rPr>
                        <a:t>Writer</a:t>
                      </a:r>
                      <a:endParaRPr lang="en-US" dirty="0">
                        <a:latin typeface="Times New Roman" pitchFamily="18" charset="0"/>
                        <a:cs typeface="Times New Roman" pitchFamily="18" charset="0"/>
                      </a:endParaRPr>
                    </a:p>
                  </a:txBody>
                  <a:tcPr/>
                </a:tc>
                <a:tc>
                  <a:txBody>
                    <a:bodyPr/>
                    <a:lstStyle/>
                    <a:p>
                      <a:r>
                        <a:rPr lang="en-US" sz="1600" dirty="0" smtClean="0">
                          <a:latin typeface="Arial" pitchFamily="34" charset="0"/>
                          <a:cs typeface="Arial" pitchFamily="34" charset="0"/>
                        </a:rPr>
                        <a:t>Abstract</a:t>
                      </a:r>
                      <a:endParaRPr lang="en-US" sz="1600" dirty="0">
                        <a:latin typeface="Arial" pitchFamily="34" charset="0"/>
                        <a:cs typeface="Arial" pitchFamily="34" charset="0"/>
                      </a:endParaRPr>
                    </a:p>
                  </a:txBody>
                  <a:tcPr/>
                </a:tc>
                <a:tc>
                  <a:txBody>
                    <a:bodyPr/>
                    <a:lstStyle/>
                    <a:p>
                      <a:r>
                        <a:rPr lang="en-US" dirty="0" smtClean="0"/>
                        <a:t>Conclusion</a:t>
                      </a:r>
                      <a:endParaRPr lang="en-US" dirty="0"/>
                    </a:p>
                  </a:txBody>
                  <a:tcPr/>
                </a:tc>
                <a:tc>
                  <a:txBody>
                    <a:bodyPr/>
                    <a:lstStyle/>
                    <a:p>
                      <a:r>
                        <a:rPr lang="en-US" sz="1600" dirty="0" smtClean="0"/>
                        <a:t>Limitation</a:t>
                      </a:r>
                      <a:endParaRPr lang="en-US" sz="1600" dirty="0"/>
                    </a:p>
                  </a:txBody>
                  <a:tcPr/>
                </a:tc>
                <a:tc>
                  <a:txBody>
                    <a:bodyPr/>
                    <a:lstStyle/>
                    <a:p>
                      <a:r>
                        <a:rPr lang="en-US" dirty="0" smtClean="0"/>
                        <a:t>Result</a:t>
                      </a:r>
                      <a:endParaRPr lang="en-US" dirty="0"/>
                    </a:p>
                  </a:txBody>
                  <a:tcPr/>
                </a:tc>
                <a:extLst>
                  <a:ext uri="{0D108BD9-81ED-4DB2-BD59-A6C34878D82A}">
                    <a16:rowId xmlns:a16="http://schemas.microsoft.com/office/drawing/2014/main" val="10000"/>
                  </a:ext>
                </a:extLst>
              </a:tr>
              <a:tr h="4559792">
                <a:tc>
                  <a:txBody>
                    <a:bodyPr/>
                    <a:lstStyle/>
                    <a:p>
                      <a:r>
                        <a:rPr lang="pt-BR" dirty="0" smtClean="0">
                          <a:latin typeface="Arial" pitchFamily="34" charset="0"/>
                          <a:cs typeface="Arial" pitchFamily="34" charset="0"/>
                        </a:rPr>
                        <a:t>Ridhi</a:t>
                      </a:r>
                      <a:r>
                        <a:rPr lang="pt-BR" baseline="0" dirty="0" smtClean="0">
                          <a:latin typeface="Arial" pitchFamily="34" charset="0"/>
                          <a:cs typeface="Arial" pitchFamily="34" charset="0"/>
                        </a:rPr>
                        <a:t> Jindal</a:t>
                      </a:r>
                    </a:p>
                    <a:p>
                      <a:r>
                        <a:rPr lang="pt-BR" baseline="0" dirty="0" smtClean="0">
                          <a:latin typeface="Arial" pitchFamily="34" charset="0"/>
                          <a:cs typeface="Arial" pitchFamily="34" charset="0"/>
                        </a:rPr>
                        <a:t>Dr.Sonia Vatta</a:t>
                      </a:r>
                    </a:p>
                    <a:p>
                      <a:r>
                        <a:rPr lang="pt-BR" baseline="0" dirty="0" smtClean="0">
                          <a:latin typeface="Arial" pitchFamily="34" charset="0"/>
                          <a:cs typeface="Arial" pitchFamily="34" charset="0"/>
                        </a:rPr>
                        <a:t>(International Journal of Advance research and Innovation in Technology)</a:t>
                      </a:r>
                    </a:p>
                    <a:p>
                      <a:r>
                        <a:rPr lang="pt-BR" baseline="0" dirty="0" smtClean="0">
                          <a:latin typeface="Arial" pitchFamily="34" charset="0"/>
                          <a:cs typeface="Arial" pitchFamily="34" charset="0"/>
                        </a:rPr>
                        <a:t>Volume 1,Issue</a:t>
                      </a:r>
                    </a:p>
                    <a:p>
                      <a:r>
                        <a:rPr lang="pt-BR" baseline="0" dirty="0" smtClean="0">
                          <a:latin typeface="Arial" pitchFamily="34" charset="0"/>
                          <a:cs typeface="Arial" pitchFamily="34" charset="0"/>
                        </a:rPr>
                        <a:t>1,October 2014</a:t>
                      </a:r>
                      <a:endParaRPr lang="en-US" dirty="0">
                        <a:latin typeface="Arial" pitchFamily="34" charset="0"/>
                        <a:cs typeface="Arial" pitchFamily="34" charset="0"/>
                      </a:endParaRPr>
                    </a:p>
                  </a:txBody>
                  <a:tcPr/>
                </a:tc>
                <a:tc>
                  <a:txBody>
                    <a:bodyPr/>
                    <a:lstStyle/>
                    <a:p>
                      <a:r>
                        <a:rPr lang="en-US" sz="1600" b="0" dirty="0" smtClean="0">
                          <a:latin typeface="Arial" pitchFamily="34" charset="0"/>
                          <a:cs typeface="Arial" pitchFamily="34" charset="0"/>
                        </a:rPr>
                        <a:t>This paper presents</a:t>
                      </a:r>
                      <a:r>
                        <a:rPr lang="en-US" sz="1600" b="0" baseline="0" dirty="0" smtClean="0">
                          <a:latin typeface="Arial" pitchFamily="34" charset="0"/>
                          <a:cs typeface="Arial" pitchFamily="34" charset="0"/>
                        </a:rPr>
                        <a:t> a study on SIFT which is method for extracting features from images that can be used to perform reliable matching between different views of an object or scene</a:t>
                      </a:r>
                      <a:endParaRPr lang="en-US" sz="1600" b="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Highly distinctive </a:t>
                      </a:r>
                    </a:p>
                    <a:p>
                      <a:r>
                        <a:rPr lang="en-US" sz="1600" dirty="0" smtClean="0">
                          <a:latin typeface="Arial" pitchFamily="34" charset="0"/>
                          <a:cs typeface="Arial" pitchFamily="34" charset="0"/>
                        </a:rPr>
                        <a:t>Scale and rotation invariant</a:t>
                      </a:r>
                    </a:p>
                    <a:p>
                      <a:r>
                        <a:rPr lang="en-US" sz="1600" dirty="0" smtClean="0">
                          <a:latin typeface="Arial" pitchFamily="34" charset="0"/>
                          <a:cs typeface="Arial" pitchFamily="34" charset="0"/>
                        </a:rPr>
                        <a:t>Can be computed fast and efficiently</a:t>
                      </a:r>
                    </a:p>
                  </a:txBody>
                  <a:tcPr/>
                </a:tc>
                <a:tc>
                  <a:txBody>
                    <a:bodyPr/>
                    <a:lstStyle/>
                    <a:p>
                      <a:r>
                        <a:rPr lang="en-US" sz="1600" dirty="0" smtClean="0">
                          <a:latin typeface="Arial" pitchFamily="34" charset="0"/>
                          <a:cs typeface="Arial" pitchFamily="34" charset="0"/>
                        </a:rPr>
                        <a:t>Partially invariant to changes in illumination</a:t>
                      </a:r>
                    </a:p>
                    <a:p>
                      <a:r>
                        <a:rPr lang="en-US" sz="1600" dirty="0" smtClean="0">
                          <a:latin typeface="Arial" pitchFamily="34" charset="0"/>
                          <a:cs typeface="Arial" pitchFamily="34" charset="0"/>
                        </a:rPr>
                        <a:t>Partially invariant</a:t>
                      </a:r>
                      <a:r>
                        <a:rPr lang="en-US" sz="1600" baseline="0" dirty="0" smtClean="0">
                          <a:latin typeface="Arial" pitchFamily="34" charset="0"/>
                          <a:cs typeface="Arial" pitchFamily="34" charset="0"/>
                        </a:rPr>
                        <a:t> to 3D camera viewpoint</a:t>
                      </a:r>
                      <a:endParaRPr lang="en-US" sz="1600" dirty="0">
                        <a:latin typeface="Arial" pitchFamily="34" charset="0"/>
                        <a:cs typeface="Arial" pitchFamily="34" charset="0"/>
                      </a:endParaRPr>
                    </a:p>
                  </a:txBody>
                  <a:tcPr/>
                </a:tc>
                <a:tc>
                  <a:txBody>
                    <a:bodyPr/>
                    <a:lstStyle/>
                    <a:p>
                      <a:r>
                        <a:rPr lang="en-US" sz="1600" dirty="0" smtClean="0">
                          <a:latin typeface="Arial" pitchFamily="34" charset="0"/>
                          <a:cs typeface="Arial" pitchFamily="34" charset="0"/>
                        </a:rPr>
                        <a:t>This algorithm can be used in object</a:t>
                      </a:r>
                      <a:r>
                        <a:rPr lang="en-US" sz="1600" baseline="0" dirty="0" smtClean="0">
                          <a:latin typeface="Arial" pitchFamily="34" charset="0"/>
                          <a:cs typeface="Arial" pitchFamily="34" charset="0"/>
                        </a:rPr>
                        <a:t> recognition</a:t>
                      </a:r>
                    </a:p>
                    <a:p>
                      <a:r>
                        <a:rPr lang="en-US" sz="1600" baseline="0" dirty="0" smtClean="0">
                          <a:latin typeface="Arial" pitchFamily="34" charset="0"/>
                          <a:cs typeface="Arial" pitchFamily="34" charset="0"/>
                        </a:rPr>
                        <a:t>Robot localization and mapping </a:t>
                      </a:r>
                    </a:p>
                    <a:p>
                      <a:r>
                        <a:rPr lang="en-US" sz="1600" baseline="0" dirty="0" smtClean="0">
                          <a:latin typeface="Arial" pitchFamily="34" charset="0"/>
                          <a:cs typeface="Arial" pitchFamily="34" charset="0"/>
                        </a:rPr>
                        <a:t>Panorama stitching</a:t>
                      </a:r>
                    </a:p>
                    <a:p>
                      <a:r>
                        <a:rPr lang="en-US" sz="1600" baseline="0" dirty="0" smtClean="0">
                          <a:latin typeface="Arial" pitchFamily="34" charset="0"/>
                          <a:cs typeface="Arial" pitchFamily="34" charset="0"/>
                        </a:rPr>
                        <a:t>3D scene modeling </a:t>
                      </a:r>
                      <a:endParaRPr lang="en-US" sz="1600" dirty="0" smtClean="0">
                        <a:latin typeface="Arial" pitchFamily="34" charset="0"/>
                        <a:cs typeface="Arial"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236628" y="1142984"/>
          <a:ext cx="9858440" cy="4038624"/>
        </p:xfrm>
        <a:graphic>
          <a:graphicData uri="http://schemas.openxmlformats.org/drawingml/2006/table">
            <a:tbl>
              <a:tblPr firstRow="1" bandRow="1">
                <a:tableStyleId>{5C22544A-7EE6-4342-B048-85BDC9FD1C3A}</a:tableStyleId>
              </a:tblPr>
              <a:tblGrid>
                <a:gridCol w="1971688">
                  <a:extLst>
                    <a:ext uri="{9D8B030D-6E8A-4147-A177-3AD203B41FA5}">
                      <a16:colId xmlns:a16="http://schemas.microsoft.com/office/drawing/2014/main" val="20000"/>
                    </a:ext>
                  </a:extLst>
                </a:gridCol>
                <a:gridCol w="1971688">
                  <a:extLst>
                    <a:ext uri="{9D8B030D-6E8A-4147-A177-3AD203B41FA5}">
                      <a16:colId xmlns:a16="http://schemas.microsoft.com/office/drawing/2014/main" val="20001"/>
                    </a:ext>
                  </a:extLst>
                </a:gridCol>
                <a:gridCol w="1971688">
                  <a:extLst>
                    <a:ext uri="{9D8B030D-6E8A-4147-A177-3AD203B41FA5}">
                      <a16:colId xmlns:a16="http://schemas.microsoft.com/office/drawing/2014/main" val="20002"/>
                    </a:ext>
                  </a:extLst>
                </a:gridCol>
                <a:gridCol w="1971688">
                  <a:extLst>
                    <a:ext uri="{9D8B030D-6E8A-4147-A177-3AD203B41FA5}">
                      <a16:colId xmlns:a16="http://schemas.microsoft.com/office/drawing/2014/main" val="20003"/>
                    </a:ext>
                  </a:extLst>
                </a:gridCol>
                <a:gridCol w="1971688">
                  <a:extLst>
                    <a:ext uri="{9D8B030D-6E8A-4147-A177-3AD203B41FA5}">
                      <a16:colId xmlns:a16="http://schemas.microsoft.com/office/drawing/2014/main" val="20004"/>
                    </a:ext>
                  </a:extLst>
                </a:gridCol>
              </a:tblGrid>
              <a:tr h="4038624">
                <a:tc>
                  <a:txBody>
                    <a:bodyPr/>
                    <a:lstStyle/>
                    <a:p>
                      <a:r>
                        <a:rPr lang="pt-BR" sz="1800" b="1" dirty="0" smtClean="0">
                          <a:latin typeface="Arial" pitchFamily="34" charset="0"/>
                          <a:cs typeface="Arial" pitchFamily="34" charset="0"/>
                        </a:rPr>
                        <a:t>Neha Sharma</a:t>
                      </a:r>
                      <a:r>
                        <a:rPr lang="pt-BR" sz="1800" b="1" baseline="0" dirty="0" smtClean="0">
                          <a:latin typeface="Arial" pitchFamily="34" charset="0"/>
                          <a:cs typeface="Arial" pitchFamily="34" charset="0"/>
                        </a:rPr>
                        <a:t> </a:t>
                      </a:r>
                    </a:p>
                    <a:p>
                      <a:r>
                        <a:rPr lang="pt-BR" sz="1800" b="1" baseline="0" dirty="0" smtClean="0">
                          <a:latin typeface="Arial" pitchFamily="34" charset="0"/>
                          <a:cs typeface="Arial" pitchFamily="34" charset="0"/>
                        </a:rPr>
                        <a:t>Vibhor Jain</a:t>
                      </a:r>
                    </a:p>
                    <a:p>
                      <a:r>
                        <a:rPr lang="pt-BR" sz="1800" b="1" baseline="0" dirty="0" smtClean="0">
                          <a:latin typeface="Arial" pitchFamily="34" charset="0"/>
                          <a:cs typeface="Arial" pitchFamily="34" charset="0"/>
                        </a:rPr>
                        <a:t>Anju Mishra</a:t>
                      </a:r>
                    </a:p>
                    <a:p>
                      <a:r>
                        <a:rPr lang="pt-BR" sz="1800" b="1" baseline="0" dirty="0" smtClean="0">
                          <a:latin typeface="Arial" pitchFamily="34" charset="0"/>
                          <a:cs typeface="Arial" pitchFamily="34" charset="0"/>
                        </a:rPr>
                        <a:t>(international conference on computational intelligence and data science </a:t>
                      </a:r>
                    </a:p>
                    <a:p>
                      <a:r>
                        <a:rPr lang="pt-BR" sz="1800" b="1" baseline="0" dirty="0" smtClean="0">
                          <a:latin typeface="Arial" pitchFamily="34" charset="0"/>
                          <a:cs typeface="Arial" pitchFamily="34" charset="0"/>
                        </a:rPr>
                        <a:t>2018</a:t>
                      </a:r>
                      <a:endParaRPr lang="en-US" sz="1800" b="1" dirty="0">
                        <a:latin typeface="Arial" pitchFamily="34" charset="0"/>
                        <a:cs typeface="Arial" pitchFamily="34" charset="0"/>
                      </a:endParaRPr>
                    </a:p>
                  </a:txBody>
                  <a:tcPr/>
                </a:tc>
                <a:tc>
                  <a:txBody>
                    <a:bodyPr/>
                    <a:lstStyle/>
                    <a:p>
                      <a:r>
                        <a:rPr lang="en-US" sz="1600" b="0" dirty="0" smtClean="0">
                          <a:latin typeface="Arial" pitchFamily="34" charset="0"/>
                          <a:cs typeface="Arial" pitchFamily="34" charset="0"/>
                        </a:rPr>
                        <a:t>This paper</a:t>
                      </a:r>
                      <a:r>
                        <a:rPr lang="en-US" sz="1600" b="0" baseline="0" dirty="0" smtClean="0">
                          <a:latin typeface="Arial" pitchFamily="34" charset="0"/>
                          <a:cs typeface="Arial" pitchFamily="34" charset="0"/>
                        </a:rPr>
                        <a:t> presents an empirical analysis of the performance of popular convolution neural networks</a:t>
                      </a:r>
                      <a:r>
                        <a:rPr lang="en-US" sz="1600" b="0" dirty="0" smtClean="0">
                          <a:latin typeface="Arial" pitchFamily="34" charset="0"/>
                          <a:cs typeface="Arial" pitchFamily="34" charset="0"/>
                        </a:rPr>
                        <a:t>.</a:t>
                      </a:r>
                    </a:p>
                    <a:p>
                      <a:r>
                        <a:rPr lang="en-US" sz="1600" b="0" dirty="0" smtClean="0">
                          <a:latin typeface="Arial" pitchFamily="34" charset="0"/>
                          <a:cs typeface="Arial" pitchFamily="34" charset="0"/>
                        </a:rPr>
                        <a:t>This</a:t>
                      </a:r>
                      <a:r>
                        <a:rPr lang="en-US" sz="1600" b="0" baseline="0" dirty="0" smtClean="0">
                          <a:latin typeface="Arial" pitchFamily="34" charset="0"/>
                          <a:cs typeface="Arial" pitchFamily="34" charset="0"/>
                        </a:rPr>
                        <a:t> paper is about testing the accuracy of different CNN on static image and video feeds</a:t>
                      </a:r>
                      <a:r>
                        <a:rPr lang="en-US" sz="1600" b="0" dirty="0" smtClean="0">
                          <a:latin typeface="Arial" pitchFamily="34" charset="0"/>
                          <a:cs typeface="Arial" pitchFamily="34" charset="0"/>
                        </a:rPr>
                        <a:t> </a:t>
                      </a:r>
                      <a:endParaRPr lang="en-US" sz="1600" b="0" dirty="0">
                        <a:latin typeface="Arial" pitchFamily="34" charset="0"/>
                        <a:cs typeface="Arial" pitchFamily="34" charset="0"/>
                      </a:endParaRPr>
                    </a:p>
                  </a:txBody>
                  <a:tcPr/>
                </a:tc>
                <a:tc>
                  <a:txBody>
                    <a:bodyPr/>
                    <a:lstStyle/>
                    <a:p>
                      <a:r>
                        <a:rPr lang="en-US" sz="1600" b="0" dirty="0" smtClean="0">
                          <a:latin typeface="Arial" pitchFamily="34" charset="0"/>
                          <a:cs typeface="Arial" pitchFamily="34" charset="0"/>
                        </a:rPr>
                        <a:t>The work analyzed the prediction accuracy of three different CNN on most popular</a:t>
                      </a:r>
                      <a:r>
                        <a:rPr lang="en-US" sz="1600" b="0" baseline="0" dirty="0" smtClean="0">
                          <a:latin typeface="Arial" pitchFamily="34" charset="0"/>
                          <a:cs typeface="Arial" pitchFamily="34" charset="0"/>
                        </a:rPr>
                        <a:t> training and test datasets namely CIFAR10 and CIFAR100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baseline="0" dirty="0" smtClean="0">
                          <a:latin typeface="Arial" pitchFamily="34" charset="0"/>
                          <a:cs typeface="Arial" pitchFamily="34" charset="0"/>
                        </a:rPr>
                        <a:t>It is important to note that complex frames often create confusion for the network to detect and recognize the scene</a:t>
                      </a:r>
                    </a:p>
                    <a:p>
                      <a:r>
                        <a:rPr lang="en-US" sz="1600" b="0" dirty="0" smtClean="0">
                          <a:latin typeface="Arial" pitchFamily="34" charset="0"/>
                          <a:cs typeface="Arial" pitchFamily="34" charset="0"/>
                        </a:rPr>
                        <a:t>The</a:t>
                      </a:r>
                      <a:r>
                        <a:rPr lang="en-US" sz="1600" b="0" baseline="0" dirty="0" smtClean="0">
                          <a:latin typeface="Arial" pitchFamily="34" charset="0"/>
                          <a:cs typeface="Arial" pitchFamily="34" charset="0"/>
                        </a:rPr>
                        <a:t> hardware requirement may no allow the network to be trained on the normal desktop</a:t>
                      </a:r>
                      <a:endParaRPr lang="en-US" sz="1600" b="0" dirty="0" smtClean="0">
                        <a:latin typeface="Arial" pitchFamily="34" charset="0"/>
                        <a:cs typeface="Arial" pitchFamily="34" charset="0"/>
                      </a:endParaRPr>
                    </a:p>
                  </a:txBody>
                  <a:tcPr/>
                </a:tc>
                <a:tc>
                  <a:txBody>
                    <a:bodyPr/>
                    <a:lstStyle/>
                    <a:p>
                      <a:r>
                        <a:rPr lang="en-US" sz="1600" b="0" baseline="0" dirty="0" smtClean="0">
                          <a:latin typeface="Arial" pitchFamily="34" charset="0"/>
                          <a:cs typeface="Arial" pitchFamily="34" charset="0"/>
                        </a:rPr>
                        <a:t>More the numbers of the layer more will be the training and higher will be the accuracy</a:t>
                      </a:r>
                      <a:endParaRPr lang="en-US" sz="1600" b="0" dirty="0" smtClean="0">
                        <a:latin typeface="Arial" pitchFamily="34" charset="0"/>
                        <a:cs typeface="Arial" pitchFamily="34" charset="0"/>
                      </a:endParaRPr>
                    </a:p>
                  </a:txBody>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2236760" y="1357298"/>
          <a:ext cx="7929618" cy="478634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066" y="357166"/>
            <a:ext cx="6072230" cy="714372"/>
          </a:xfrm>
        </p:spPr>
        <p:txBody>
          <a:bodyPr/>
          <a:lstStyle/>
          <a:p>
            <a:r>
              <a:rPr lang="en-US" dirty="0" smtClean="0">
                <a:latin typeface="Arial" pitchFamily="34" charset="0"/>
                <a:cs typeface="Arial" pitchFamily="34" charset="0"/>
              </a:rPr>
              <a:t>Problem Statement</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pPr>
              <a:buFont typeface="Wingdings" pitchFamily="2" charset="2"/>
              <a:buChar char="Ø"/>
            </a:pPr>
            <a:endParaRPr lang="en-US" sz="1600" dirty="0" smtClean="0">
              <a:latin typeface="Arial" pitchFamily="34" charset="0"/>
              <a:cs typeface="Arial" pitchFamily="34" charset="0"/>
            </a:endParaRPr>
          </a:p>
          <a:p>
            <a:pPr algn="just">
              <a:buNone/>
            </a:pPr>
            <a:r>
              <a:rPr lang="en-US" sz="1600" b="1" dirty="0" smtClean="0">
                <a:latin typeface="Arial" pitchFamily="34" charset="0"/>
                <a:cs typeface="Arial" pitchFamily="34" charset="0"/>
              </a:rPr>
              <a:t>To handwritten </a:t>
            </a:r>
            <a:r>
              <a:rPr lang="en-US" sz="1600" b="1" smtClean="0">
                <a:latin typeface="Arial" pitchFamily="34" charset="0"/>
                <a:cs typeface="Arial" pitchFamily="34" charset="0"/>
              </a:rPr>
              <a:t>character recognition from </a:t>
            </a:r>
            <a:r>
              <a:rPr lang="en-US" sz="1600" b="1" dirty="0" smtClean="0">
                <a:latin typeface="Arial" pitchFamily="34" charset="0"/>
                <a:cs typeface="Arial" pitchFamily="34" charset="0"/>
              </a:rPr>
              <a:t>an image using CNN algorithm</a:t>
            </a:r>
            <a:endParaRPr lang="en-US" sz="1600" dirty="0" smtClean="0">
              <a:latin typeface="Arial" pitchFamily="34" charset="0"/>
              <a:cs typeface="Arial" pitchFamily="34" charset="0"/>
            </a:endParaRPr>
          </a:p>
          <a:p>
            <a:pPr algn="just">
              <a:buFont typeface="Wingdings" pitchFamily="2" charset="2"/>
              <a:buChar char="Ø"/>
            </a:pPr>
            <a:r>
              <a:rPr lang="en-US" sz="1600" dirty="0" smtClean="0">
                <a:latin typeface="Arial" pitchFamily="34" charset="0"/>
                <a:cs typeface="Arial" pitchFamily="34" charset="0"/>
              </a:rPr>
              <a:t>In this project our main aim is to take an input from the user  in the form of offline mode that is scanned images </a:t>
            </a:r>
          </a:p>
          <a:p>
            <a:pPr algn="just">
              <a:buFont typeface="Wingdings" pitchFamily="2" charset="2"/>
              <a:buChar char="Ø"/>
            </a:pPr>
            <a:r>
              <a:rPr lang="en-US" sz="1600" dirty="0" smtClean="0">
                <a:latin typeface="Arial" pitchFamily="34" charset="0"/>
                <a:cs typeface="Arial" pitchFamily="34" charset="0"/>
              </a:rPr>
              <a:t>We will train our software from the inputs taken from the users and prepare a training data set</a:t>
            </a:r>
          </a:p>
          <a:p>
            <a:pPr algn="just">
              <a:buFont typeface="Wingdings" pitchFamily="2" charset="2"/>
              <a:buChar char="Ø"/>
            </a:pPr>
            <a:r>
              <a:rPr lang="en-US" sz="1600" dirty="0" smtClean="0">
                <a:latin typeface="Arial" pitchFamily="34" charset="0"/>
                <a:cs typeface="Arial" pitchFamily="34" charset="0"/>
              </a:rPr>
              <a:t>Then if the input is image we will perform some preprocessing, segmentation </a:t>
            </a:r>
          </a:p>
          <a:p>
            <a:pPr algn="just">
              <a:buFont typeface="Wingdings" pitchFamily="2" charset="2"/>
              <a:buChar char="Ø"/>
            </a:pPr>
            <a:r>
              <a:rPr lang="en-US" sz="1600" dirty="0" smtClean="0">
                <a:latin typeface="Arial" pitchFamily="34" charset="0"/>
                <a:cs typeface="Arial" pitchFamily="34" charset="0"/>
              </a:rPr>
              <a:t>And then by using the CNN model we will try to recognize the digits alphabets letter etc to achieve maximum accuracy possible</a:t>
            </a:r>
          </a:p>
          <a:p>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04" y="357166"/>
            <a:ext cx="3071834" cy="714372"/>
          </a:xfrm>
        </p:spPr>
        <p:txBody>
          <a:bodyPr>
            <a:normAutofit/>
          </a:bodyPr>
          <a:lstStyle/>
          <a:p>
            <a:r>
              <a:rPr lang="en-US" dirty="0" smtClean="0">
                <a:latin typeface="Arial" pitchFamily="34" charset="0"/>
                <a:cs typeface="Arial" pitchFamily="34" charset="0"/>
              </a:rPr>
              <a:t>Methodology</a:t>
            </a:r>
            <a:endParaRPr lang="en-US" dirty="0">
              <a:latin typeface="Arial" pitchFamily="34" charset="0"/>
              <a:cs typeface="Arial" pitchFamily="34" charset="0"/>
            </a:endParaRPr>
          </a:p>
        </p:txBody>
      </p:sp>
      <p:sp>
        <p:nvSpPr>
          <p:cNvPr id="3" name="Content Placeholder 2"/>
          <p:cNvSpPr>
            <a:spLocks noGrp="1"/>
          </p:cNvSpPr>
          <p:nvPr>
            <p:ph idx="1"/>
          </p:nvPr>
        </p:nvSpPr>
        <p:spPr>
          <a:xfrm>
            <a:off x="1593818" y="1643050"/>
            <a:ext cx="9858444" cy="4857784"/>
          </a:xfrm>
        </p:spPr>
        <p:txBody>
          <a:bodyPr>
            <a:normAutofit/>
          </a:bodyPr>
          <a:lstStyle/>
          <a:p>
            <a:pPr algn="just">
              <a:buNone/>
            </a:pPr>
            <a:r>
              <a:rPr lang="en-US" sz="1600" dirty="0" smtClean="0">
                <a:latin typeface="Arial" pitchFamily="34" charset="0"/>
                <a:cs typeface="Arial" pitchFamily="34" charset="0"/>
              </a:rPr>
              <a:t>The steps of proposed method are as follows:</a:t>
            </a:r>
          </a:p>
          <a:p>
            <a:pPr lvl="0" algn="just"/>
            <a:r>
              <a:rPr lang="en-US" sz="1600" b="1" dirty="0" smtClean="0">
                <a:latin typeface="Arial" pitchFamily="34" charset="0"/>
                <a:cs typeface="Arial" pitchFamily="34" charset="0"/>
              </a:rPr>
              <a:t>Creating training and testing datasets:</a:t>
            </a:r>
            <a:r>
              <a:rPr lang="en-US" sz="1600" dirty="0" smtClean="0">
                <a:latin typeface="Arial" pitchFamily="34" charset="0"/>
                <a:cs typeface="Arial" pitchFamily="34" charset="0"/>
              </a:rPr>
              <a:t> the super classes images used for training is resized, and the dataset is divided into two categories i.e. training and validating data sets</a:t>
            </a:r>
          </a:p>
          <a:p>
            <a:pPr lvl="0" algn="just"/>
            <a:r>
              <a:rPr lang="en-US" sz="1600" b="1" dirty="0" smtClean="0">
                <a:latin typeface="Arial" pitchFamily="34" charset="0"/>
                <a:cs typeface="Arial" pitchFamily="34" charset="0"/>
              </a:rPr>
              <a:t>Modifying CNNs network:</a:t>
            </a:r>
            <a:r>
              <a:rPr lang="en-US" sz="1600" dirty="0" smtClean="0">
                <a:latin typeface="Arial" pitchFamily="34" charset="0"/>
                <a:cs typeface="Arial" pitchFamily="34" charset="0"/>
              </a:rPr>
              <a:t> replace the last three layers of the network with fully connected layer, a soft-max layer and a classification output layer. Set the final fully connected layer to have same sizes as the number of classes in the training datasets. Increase the learning rate factors of the fully connected layer to train network faster</a:t>
            </a:r>
          </a:p>
          <a:p>
            <a:pPr lvl="0" algn="just"/>
            <a:r>
              <a:rPr lang="en-US" sz="1600" b="1" dirty="0" smtClean="0">
                <a:latin typeface="Arial" pitchFamily="34" charset="0"/>
                <a:cs typeface="Arial" pitchFamily="34" charset="0"/>
              </a:rPr>
              <a:t>Train the network:</a:t>
            </a:r>
            <a:r>
              <a:rPr lang="en-US" sz="1600" dirty="0" smtClean="0">
                <a:latin typeface="Arial" pitchFamily="34" charset="0"/>
                <a:cs typeface="Arial" pitchFamily="34" charset="0"/>
              </a:rPr>
              <a:t> set the training options including learning rate mini batch size and validation data according to GPU specifications of the system. Train the network using the training data</a:t>
            </a:r>
          </a:p>
          <a:p>
            <a:pPr lvl="0" algn="just"/>
            <a:r>
              <a:rPr lang="en-US" sz="1600" b="1" dirty="0" smtClean="0">
                <a:latin typeface="Arial" pitchFamily="34" charset="0"/>
                <a:cs typeface="Arial" pitchFamily="34" charset="0"/>
              </a:rPr>
              <a:t>Test the accuracy of the network:</a:t>
            </a:r>
            <a:r>
              <a:rPr lang="en-US" sz="1600" dirty="0" smtClean="0">
                <a:latin typeface="Arial" pitchFamily="34" charset="0"/>
                <a:cs typeface="Arial" pitchFamily="34" charset="0"/>
              </a:rPr>
              <a:t> Classify the validation images using the fine tuned network and calculate the classification accuracy. Similarly testing the fine tune network on real time video feeds for accuracy results</a:t>
            </a:r>
          </a:p>
          <a:p>
            <a:pPr lvl="0" algn="just"/>
            <a:r>
              <a:rPr lang="en-US" sz="1600" b="1" dirty="0" smtClean="0">
                <a:latin typeface="Arial" pitchFamily="34" charset="0"/>
                <a:cs typeface="Arial" pitchFamily="34" charset="0"/>
              </a:rPr>
              <a:t>Extracting the Characters:</a:t>
            </a:r>
            <a:r>
              <a:rPr lang="en-US" sz="1600" dirty="0" smtClean="0">
                <a:latin typeface="Arial" pitchFamily="34" charset="0"/>
                <a:cs typeface="Arial" pitchFamily="34" charset="0"/>
              </a:rPr>
              <a:t> Now the characters are extracted from the scanned image</a:t>
            </a:r>
          </a:p>
          <a:p>
            <a:pPr>
              <a:buFont typeface="Wingdings" pitchFamily="2" charset="2"/>
              <a:buChar char="Ø"/>
            </a:pPr>
            <a:endParaRPr lang="en-US" sz="1600" dirty="0" smtClean="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ertical and Horizontal design templat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Vertical and horizontal design slides.potx" id="{7E307492-4344-40EC-954C-E30551E95991}" vid="{493C3130-E1FA-416B-8465-D41FAD56C1B7}"/>
    </a:ext>
  </a:extLst>
</a:theme>
</file>

<file path=ppt/theme/theme2.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Vertical and horizontal design slides</Template>
  <TotalTime>4174</TotalTime>
  <Words>1741</Words>
  <Application>Microsoft Office PowerPoint</Application>
  <PresentationFormat>Custom</PresentationFormat>
  <Paragraphs>205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Century Gothic</vt:lpstr>
      <vt:lpstr>굴림</vt:lpstr>
      <vt:lpstr>Times New Roman</vt:lpstr>
      <vt:lpstr>Wingdings</vt:lpstr>
      <vt:lpstr>Vertical and Horizontal design template</vt:lpstr>
      <vt:lpstr>Handwritten Character Recognition using Machine Learning (CNN algorithm)</vt:lpstr>
      <vt:lpstr>Index</vt:lpstr>
      <vt:lpstr>Introduction</vt:lpstr>
      <vt:lpstr>PowerPoint Presentation</vt:lpstr>
      <vt:lpstr>PowerPoint Presentation</vt:lpstr>
      <vt:lpstr>PowerPoint Presentation</vt:lpstr>
      <vt:lpstr>PowerPoint Presentation</vt:lpstr>
      <vt:lpstr>Problem Statement</vt:lpstr>
      <vt:lpstr>Methodology</vt:lpstr>
      <vt:lpstr>Architecture of CNN:</vt:lpstr>
      <vt:lpstr>PowerPoint Presentation</vt:lpstr>
      <vt:lpstr>Steps involved CNN:</vt:lpstr>
      <vt:lpstr>Step 2:Multiply each image pixel by corresponding feature pixel</vt:lpstr>
      <vt:lpstr>PowerPoint Presentation</vt:lpstr>
      <vt:lpstr>PowerPoint Presentation</vt:lpstr>
      <vt:lpstr>ReLU layer:</vt:lpstr>
      <vt:lpstr>Pooling Layer:</vt:lpstr>
      <vt:lpstr>PowerPoint Presentation</vt:lpstr>
      <vt:lpstr>Stacking up all the layers:</vt:lpstr>
      <vt:lpstr>CLASSIFICATION:</vt:lpstr>
      <vt:lpstr>Feasibility Study:</vt:lpstr>
      <vt:lpstr>Module 1:Preprocessing of Image</vt:lpstr>
      <vt:lpstr>Extracted features</vt:lpstr>
      <vt:lpstr>Module 2:Feature Extraction of Characters from Image</vt:lpstr>
      <vt:lpstr>Module 3:Training the Network and Testing</vt:lpstr>
      <vt:lpstr>PowerPoint Presentation</vt:lpstr>
      <vt:lpstr>Screenshots of Datasets used:</vt:lpstr>
      <vt:lpstr>PowerPoint Presentation</vt:lpstr>
      <vt:lpstr>Flow Chart:</vt:lpstr>
      <vt:lpstr>Use Case:</vt:lpstr>
      <vt:lpstr>Hardware and Software requirements:</vt:lpstr>
      <vt:lpstr>Screenshots of processing:</vt:lpstr>
      <vt:lpstr>PowerPoint Presentation</vt:lpstr>
      <vt:lpstr>PowerPoint Presentation</vt:lpstr>
      <vt:lpstr>PowerPoint Presentation</vt:lpstr>
      <vt:lpstr>PowerPoint Presentation</vt:lpstr>
      <vt:lpstr>PowerPoint Presentation</vt:lpstr>
      <vt:lpstr>   Conclusion </vt:lpstr>
      <vt:lpstr>References </vt:lpstr>
      <vt:lpstr>PowerPoint Presentation</vt:lpstr>
      <vt:lpstr>Feedback from the Panel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Exam Duty Allocation</dc:title>
  <dc:creator>Sudhanshu</dc:creator>
  <cp:lastModifiedBy>Student</cp:lastModifiedBy>
  <cp:revision>362</cp:revision>
  <dcterms:created xsi:type="dcterms:W3CDTF">2017-11-16T17:39:44Z</dcterms:created>
  <dcterms:modified xsi:type="dcterms:W3CDTF">2023-04-03T09:56:42Z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